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2" r:id="rId5"/>
    <p:sldMasterId id="2147483655" r:id="rId6"/>
    <p:sldMasterId id="214748365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9753600" cx="130048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32">
          <p15:clr>
            <a:srgbClr val="A4A3A4"/>
          </p15:clr>
        </p15:guide>
        <p15:guide id="2" pos="40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http://customooxmlschemas.google.com/">
      <go:slidesCustomData xmlns:go="http://customooxmlschemas.google.com/" r:id="rId21" roundtripDataSignature="AMtx7mit60CEehD3kCY64EKaDfwEZpchp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32" orient="horz"/>
        <p:guide pos="40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11" Type="http://schemas.openxmlformats.org/officeDocument/2006/relationships/slide" Target="slides/slide3.xml"/><Relationship Id="rId10" Type="http://schemas.openxmlformats.org/officeDocument/2006/relationships/slide" Target="slides/slide2.xml"/><Relationship Id="rId21" Type="http://customschemas.google.com/relationships/presentationmetadata" Target="meta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2.xml"/><Relationship Id="rId19" Type="http://schemas.openxmlformats.org/officeDocument/2006/relationships/slide" Target="slides/slide11.xml"/><Relationship Id="rId6" Type="http://schemas.openxmlformats.org/officeDocument/2006/relationships/slideMaster" Target="slideMasters/slideMaster3.xml"/><Relationship Id="rId18" Type="http://schemas.openxmlformats.org/officeDocument/2006/relationships/slide" Target="slides/slide10.xml"/><Relationship Id="rId7" Type="http://schemas.openxmlformats.org/officeDocument/2006/relationships/slideMaster" Target="slideMasters/slideMaster4.xml"/><Relationship Id="rId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34720" y="4415790"/>
            <a:ext cx="5140960" cy="4183380"/>
          </a:xfrm>
          <a:prstGeom prst="rect">
            <a:avLst/>
          </a:prstGeom>
          <a:noFill/>
          <a:ln>
            <a:noFill/>
          </a:ln>
        </p:spPr>
        <p:txBody>
          <a:bodyPr anchorCtr="0" anchor="t" bIns="46575" lIns="93150" spcFirstLastPara="1" rIns="93150" wrap="square" tIns="46575">
            <a:noAutofit/>
          </a:bodyPr>
          <a:lstStyle>
            <a:lvl1pPr indent="-228600" lvl="0" marL="4572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200" u="none" cap="none" strike="noStrike">
                <a:solidFill>
                  <a:srgbClr val="000000"/>
                </a:solidFill>
                <a:latin typeface="Avenir"/>
                <a:ea typeface="Avenir"/>
                <a:cs typeface="Avenir"/>
                <a:sym typeface="Avenir"/>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4e0bcd7e6_0_126: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01" name="Google Shape;101;ge4e0bcd7e6_0_12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e4e0bcd7e6_0_266: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54" name="Google Shape;154;ge4e0bcd7e6_0_26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4e0bcd7e6_0_271: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60" name="Google Shape;160;ge4e0bcd7e6_0_27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e3c0426adc_0_1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SzPts val="1100"/>
              <a:buNone/>
            </a:pPr>
            <a:r>
              <a:rPr lang="en-US" sz="1100">
                <a:solidFill>
                  <a:schemeClr val="dk1"/>
                </a:solidFill>
                <a:latin typeface="Arial"/>
                <a:ea typeface="Arial"/>
                <a:cs typeface="Arial"/>
                <a:sym typeface="Arial"/>
              </a:rPr>
              <a:t>We’ll now take your questions.</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We hope you found this information valuable. We welcome your input and will put a link in the chat to provide some quick feedback.</a:t>
            </a:r>
            <a:endParaRPr>
              <a:solidFill>
                <a:schemeClr val="dk1"/>
              </a:solidFill>
            </a:endParaRPr>
          </a:p>
        </p:txBody>
      </p:sp>
      <p:sp>
        <p:nvSpPr>
          <p:cNvPr id="166" name="Google Shape;166;ge3c0426adc_0_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4e0bcd7e6_0_131: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Anne</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Arial"/>
                <a:ea typeface="Arial"/>
                <a:cs typeface="Arial"/>
                <a:sym typeface="Arial"/>
              </a:rPr>
              <a:t>DOLA has developed a coordinated approach to communicate American Rescue Plan and State Recovery Funding Communications through the bi-weekly Local Government Calls over the coming weeks. Every call will feature State agency and department presentations organized by recovery need topics. The goal is to provide valuable information about important funding programs that can support local governments during the recovery process as they address their local priorities and strategies.</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rPr lang="en-US" sz="1100">
                <a:solidFill>
                  <a:schemeClr val="dk1"/>
                </a:solidFill>
                <a:latin typeface="Arial"/>
                <a:ea typeface="Arial"/>
                <a:cs typeface="Arial"/>
                <a:sym typeface="Arial"/>
              </a:rPr>
              <a:t>Upcoming recovery topics will include: </a:t>
            </a:r>
            <a:r>
              <a:rPr lang="en-US" sz="1104">
                <a:solidFill>
                  <a:schemeClr val="dk1"/>
                </a:solidFill>
                <a:latin typeface="Trebuchet MS"/>
                <a:ea typeface="Trebuchet MS"/>
                <a:cs typeface="Trebuchet MS"/>
                <a:sym typeface="Trebuchet MS"/>
              </a:rPr>
              <a:t>Workforce Development, Education, Housing, Economy &amp; Business, Downtown Revitalization, Community Planning &amp; Development, Wildfire &amp; Agriculture, Energy, Water, Environment, Broadband, Technology, and Transportation.</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t/>
            </a:r>
            <a:endParaRPr sz="1100">
              <a:solidFill>
                <a:schemeClr val="dk1"/>
              </a:solidFill>
              <a:latin typeface="Arial"/>
              <a:ea typeface="Arial"/>
              <a:cs typeface="Arial"/>
              <a:sym typeface="Arial"/>
            </a:endParaRPr>
          </a:p>
          <a:p>
            <a:pPr indent="0" lvl="0" marL="0" rtl="0" algn="l">
              <a:lnSpc>
                <a:spcPct val="115000"/>
              </a:lnSpc>
              <a:spcBef>
                <a:spcPts val="0"/>
              </a:spcBef>
              <a:spcAft>
                <a:spcPts val="0"/>
              </a:spcAft>
              <a:buSzPts val="1100"/>
              <a:buNone/>
            </a:pPr>
            <a:r>
              <a:rPr lang="en-US" sz="1100">
                <a:solidFill>
                  <a:schemeClr val="dk1"/>
                </a:solidFill>
                <a:latin typeface="Arial"/>
                <a:ea typeface="Arial"/>
                <a:cs typeface="Arial"/>
                <a:sym typeface="Arial"/>
              </a:rPr>
              <a:t>We welcome your feedback on this new webinar series and hope you find the information valuable. </a:t>
            </a:r>
            <a:endParaRPr/>
          </a:p>
        </p:txBody>
      </p:sp>
      <p:sp>
        <p:nvSpPr>
          <p:cNvPr id="107" name="Google Shape;107;ge4e0bcd7e6_0_13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4e0bcd7e6_0_6: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13" name="Google Shape;113;ge4e0bcd7e6_0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e3cd66e15e_0_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18" name="Google Shape;118;ge3cd66e15e_0_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3cd66e15e_0_5: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342900" lvl="0" marL="571500" rtl="0" algn="l">
              <a:lnSpc>
                <a:spcPct val="125000"/>
              </a:lnSpc>
              <a:spcBef>
                <a:spcPts val="0"/>
              </a:spcBef>
              <a:spcAft>
                <a:spcPts val="0"/>
              </a:spcAft>
              <a:buSzPts val="1400"/>
              <a:buFont typeface="Arial"/>
              <a:buChar char="•"/>
            </a:pPr>
            <a:r>
              <a:rPr lang="en-US" sz="1600"/>
              <a:t>Planning grant program guidelines will be available before the end of July</a:t>
            </a:r>
            <a:endParaRPr/>
          </a:p>
          <a:p>
            <a:pPr indent="-342900" lvl="0" marL="571500" rtl="0" algn="l">
              <a:lnSpc>
                <a:spcPct val="125000"/>
              </a:lnSpc>
              <a:spcBef>
                <a:spcPts val="0"/>
              </a:spcBef>
              <a:spcAft>
                <a:spcPts val="0"/>
              </a:spcAft>
              <a:buSzPts val="1400"/>
              <a:buFont typeface="Arial"/>
              <a:buChar char="•"/>
            </a:pPr>
            <a:r>
              <a:rPr lang="en-US" sz="1600"/>
              <a:t>We expect incentive grants to range between $500K to $1M on average (still TBD)</a:t>
            </a:r>
            <a:endParaRPr/>
          </a:p>
          <a:p>
            <a:pPr indent="-342900" lvl="0" marL="571500" rtl="0" algn="l">
              <a:lnSpc>
                <a:spcPct val="125000"/>
              </a:lnSpc>
              <a:spcBef>
                <a:spcPts val="0"/>
              </a:spcBef>
              <a:spcAft>
                <a:spcPts val="0"/>
              </a:spcAft>
              <a:buSzPts val="1400"/>
              <a:buFont typeface="Arial"/>
              <a:buChar char="•"/>
            </a:pPr>
            <a:r>
              <a:rPr lang="en-US" sz="1600"/>
              <a:t>We expect Planning grants to range from $50K-$100,000, typically, with grant max TBD</a:t>
            </a:r>
            <a:endParaRPr/>
          </a:p>
          <a:p>
            <a:pPr indent="-342900" lvl="0" marL="571500" rtl="0" algn="l">
              <a:lnSpc>
                <a:spcPct val="125000"/>
              </a:lnSpc>
              <a:spcBef>
                <a:spcPts val="0"/>
              </a:spcBef>
              <a:spcAft>
                <a:spcPts val="0"/>
              </a:spcAft>
              <a:buSzPts val="1400"/>
              <a:buFont typeface="Arial"/>
              <a:buChar char="•"/>
            </a:pPr>
            <a:r>
              <a:rPr lang="en-US" sz="1600"/>
              <a:t>Both may have match requirements of 25% with flexibility for those demonstrating financial need</a:t>
            </a:r>
            <a:endParaRPr/>
          </a:p>
        </p:txBody>
      </p:sp>
      <p:sp>
        <p:nvSpPr>
          <p:cNvPr id="124" name="Google Shape;124;ge3cd66e15e_0_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e3cd66e15e_0_1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rPr lang="en-US" sz="1400"/>
              <a:t>For the incentives grants, it’s not necessarily as simple as having 3 qualifying strategies. The bill specifies the community must be making progress/demonstrate a continued commitment to aff housing (many have!). </a:t>
            </a:r>
            <a:endParaRPr sz="1400"/>
          </a:p>
          <a:p>
            <a:pPr indent="0" lvl="0" marL="0" rtl="0" algn="l">
              <a:lnSpc>
                <a:spcPct val="125000"/>
              </a:lnSpc>
              <a:spcBef>
                <a:spcPts val="0"/>
              </a:spcBef>
              <a:spcAft>
                <a:spcPts val="0"/>
              </a:spcAft>
              <a:buSzPts val="1400"/>
              <a:buNone/>
            </a:pPr>
            <a:r>
              <a:rPr lang="en-US" sz="1400"/>
              <a:t>Talk today with your housing authority, nonprofit aff housing developers, and other housing advocates. Is your housing needs assessment up to date enough to direct your efforts?</a:t>
            </a:r>
            <a:endParaRPr sz="1400"/>
          </a:p>
        </p:txBody>
      </p:sp>
      <p:sp>
        <p:nvSpPr>
          <p:cNvPr id="130" name="Google Shape;130;ge3cd66e15e_0_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228600" lvl="0" marL="457200" rtl="0" algn="l">
              <a:lnSpc>
                <a:spcPct val="125000"/>
              </a:lnSpc>
              <a:spcBef>
                <a:spcPts val="0"/>
              </a:spcBef>
              <a:spcAft>
                <a:spcPts val="0"/>
              </a:spcAft>
              <a:buSzPts val="1400"/>
              <a:buNone/>
            </a:pPr>
            <a:r>
              <a:rPr b="0" i="0" lang="en-US" sz="1200" u="none" cap="none" strike="noStrike">
                <a:solidFill>
                  <a:srgbClr val="000000"/>
                </a:solidFill>
                <a:latin typeface="Avenir"/>
                <a:ea typeface="Avenir"/>
                <a:cs typeface="Avenir"/>
                <a:sym typeface="Avenir"/>
              </a:rPr>
              <a:t>NOT ELIGIBLE: Removal of historic elements; replacement of historic elements with non-historic alternatives; power-washing or sandblasting of brick; new adobe/stucco/false fronts; painting of unpainted brick</a:t>
            </a:r>
            <a:endParaRPr b="0" sz="600"/>
          </a:p>
          <a:p>
            <a:pPr indent="-228600" lvl="0" marL="457200" rtl="0" algn="l">
              <a:lnSpc>
                <a:spcPct val="125000"/>
              </a:lnSpc>
              <a:spcBef>
                <a:spcPts val="0"/>
              </a:spcBef>
              <a:spcAft>
                <a:spcPts val="0"/>
              </a:spcAft>
              <a:buSzPts val="1400"/>
              <a:buNone/>
            </a:pPr>
            <a:br>
              <a:rPr b="0" lang="en-US" sz="600"/>
            </a:br>
            <a:r>
              <a:rPr b="0" i="0" lang="en-US" sz="1200" u="none" cap="none" strike="noStrike">
                <a:solidFill>
                  <a:srgbClr val="000000"/>
                </a:solidFill>
                <a:latin typeface="Avenir"/>
                <a:ea typeface="Avenir"/>
                <a:cs typeface="Avenir"/>
                <a:sym typeface="Avenir"/>
              </a:rPr>
              <a:t>NOTE: All historic properties must follow the Secretary of the Interior's Standards; all projects must follow local design guidelines</a:t>
            </a:r>
            <a:endParaRPr b="0" sz="600"/>
          </a:p>
          <a:p>
            <a:pPr indent="-228600" lvl="0" marL="457200" marR="0" rtl="0" algn="l">
              <a:lnSpc>
                <a:spcPct val="125000"/>
              </a:lnSpc>
              <a:spcBef>
                <a:spcPts val="0"/>
              </a:spcBef>
              <a:spcAft>
                <a:spcPts val="0"/>
              </a:spcAft>
              <a:buClr>
                <a:srgbClr val="000000"/>
              </a:buClr>
              <a:buSzPts val="1400"/>
              <a:buFont typeface="Arial"/>
              <a:buNone/>
            </a:pPr>
            <a:br>
              <a:rPr lang="en-US" sz="600"/>
            </a:br>
            <a:endParaRPr sz="600"/>
          </a:p>
        </p:txBody>
      </p:sp>
      <p:sp>
        <p:nvSpPr>
          <p:cNvPr id="137" name="Google Shape;137;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4e0bcd7e6_0_320: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43" name="Google Shape;143;ge4e0bcd7e6_0_32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4e0bcd7e6_0_261:notes"/>
          <p:cNvSpPr txBox="1"/>
          <p:nvPr>
            <p:ph idx="1" type="body"/>
          </p:nvPr>
        </p:nvSpPr>
        <p:spPr>
          <a:xfrm>
            <a:off x="934720" y="4415790"/>
            <a:ext cx="5141100" cy="4183500"/>
          </a:xfrm>
          <a:prstGeom prst="rect">
            <a:avLst/>
          </a:prstGeom>
          <a:noFill/>
          <a:ln>
            <a:noFill/>
          </a:ln>
        </p:spPr>
        <p:txBody>
          <a:bodyPr anchorCtr="0" anchor="t" bIns="46575" lIns="93150" spcFirstLastPara="1" rIns="93150" wrap="square" tIns="46575">
            <a:noAutofit/>
          </a:bodyPr>
          <a:lstStyle/>
          <a:p>
            <a:pPr indent="0" lvl="0" marL="0" rtl="0" algn="l">
              <a:lnSpc>
                <a:spcPct val="125000"/>
              </a:lnSpc>
              <a:spcBef>
                <a:spcPts val="0"/>
              </a:spcBef>
              <a:spcAft>
                <a:spcPts val="0"/>
              </a:spcAft>
              <a:buSzPts val="1400"/>
              <a:buNone/>
            </a:pPr>
            <a:r>
              <a:t/>
            </a:r>
            <a:endParaRPr/>
          </a:p>
        </p:txBody>
      </p:sp>
      <p:sp>
        <p:nvSpPr>
          <p:cNvPr id="148" name="Google Shape;148;ge4e0bcd7e6_0_261: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jp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 name="Shape 6"/>
        <p:cNvGrpSpPr/>
        <p:nvPr/>
      </p:nvGrpSpPr>
      <p:grpSpPr>
        <a:xfrm>
          <a:off x="0" y="0"/>
          <a:ext cx="0" cy="0"/>
          <a:chOff x="0" y="0"/>
          <a:chExt cx="0" cy="0"/>
        </a:xfrm>
      </p:grpSpPr>
      <p:pic>
        <p:nvPicPr>
          <p:cNvPr descr="fall_in_co_4x3.jpg" id="7" name="Google Shape;7;p13"/>
          <p:cNvPicPr preferRelativeResize="0"/>
          <p:nvPr/>
        </p:nvPicPr>
        <p:blipFill rotWithShape="1">
          <a:blip r:embed="rId2">
            <a:alphaModFix/>
          </a:blip>
          <a:srcRect b="0" l="0" r="0" t="0"/>
          <a:stretch/>
        </p:blipFill>
        <p:spPr>
          <a:xfrm>
            <a:off x="0" y="0"/>
            <a:ext cx="13030200" cy="9772650"/>
          </a:xfrm>
          <a:prstGeom prst="rect">
            <a:avLst/>
          </a:prstGeom>
          <a:noFill/>
          <a:ln>
            <a:noFill/>
          </a:ln>
        </p:spPr>
      </p:pic>
      <p:sp>
        <p:nvSpPr>
          <p:cNvPr id="8" name="Google Shape;8;p13"/>
          <p:cNvSpPr/>
          <p:nvPr/>
        </p:nvSpPr>
        <p:spPr>
          <a:xfrm>
            <a:off x="0" y="8915404"/>
            <a:ext cx="13030200" cy="866775"/>
          </a:xfrm>
          <a:custGeom>
            <a:rect b="b" l="l" r="r" t="t"/>
            <a:pathLst>
              <a:path extrusionOk="0" h="21600" w="21600">
                <a:moveTo>
                  <a:pt x="0" y="0"/>
                </a:moveTo>
                <a:lnTo>
                  <a:pt x="21600" y="0"/>
                </a:lnTo>
                <a:lnTo>
                  <a:pt x="21600" y="21600"/>
                </a:lnTo>
                <a:lnTo>
                  <a:pt x="0" y="21600"/>
                </a:lnTo>
                <a:close/>
              </a:path>
            </a:pathLst>
          </a:custGeom>
          <a:solidFill>
            <a:srgbClr val="FFD1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C6670"/>
              </a:solidFill>
              <a:latin typeface="Trebuchet MS"/>
              <a:ea typeface="Trebuchet MS"/>
              <a:cs typeface="Trebuchet MS"/>
              <a:sym typeface="Trebuchet MS"/>
            </a:endParaRPr>
          </a:p>
        </p:txBody>
      </p:sp>
      <p:pic>
        <p:nvPicPr>
          <p:cNvPr id="9" name="Google Shape;9;p13"/>
          <p:cNvPicPr preferRelativeResize="0"/>
          <p:nvPr/>
        </p:nvPicPr>
        <p:blipFill rotWithShape="1">
          <a:blip r:embed="rId3">
            <a:alphaModFix/>
          </a:blip>
          <a:srcRect b="0" l="0" r="0" t="0"/>
          <a:stretch/>
        </p:blipFill>
        <p:spPr>
          <a:xfrm>
            <a:off x="787400" y="8987257"/>
            <a:ext cx="4846320" cy="7747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9" name="Shape 69"/>
        <p:cNvGrpSpPr/>
        <p:nvPr/>
      </p:nvGrpSpPr>
      <p:grpSpPr>
        <a:xfrm>
          <a:off x="0" y="0"/>
          <a:ext cx="0" cy="0"/>
          <a:chOff x="0" y="0"/>
          <a:chExt cx="0" cy="0"/>
        </a:xfrm>
      </p:grpSpPr>
      <p:sp>
        <p:nvSpPr>
          <p:cNvPr id="70" name="Google Shape;70;ge4e0bcd7e6_0_329"/>
          <p:cNvSpPr/>
          <p:nvPr/>
        </p:nvSpPr>
        <p:spPr>
          <a:xfrm>
            <a:off x="1092200" y="2667000"/>
            <a:ext cx="1524000" cy="1524000"/>
          </a:xfrm>
          <a:prstGeom prst="rect">
            <a:avLst/>
          </a:prstGeom>
          <a:solidFill>
            <a:srgbClr val="14943F"/>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1" name="Google Shape;71;ge4e0bcd7e6_0_329"/>
          <p:cNvSpPr txBox="1"/>
          <p:nvPr/>
        </p:nvSpPr>
        <p:spPr>
          <a:xfrm>
            <a:off x="1016000" y="2133600"/>
            <a:ext cx="4191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brandCOLORADO colors</a:t>
            </a:r>
            <a:endParaRPr b="0" i="0" sz="1800" u="none" cap="none" strike="noStrike">
              <a:solidFill>
                <a:srgbClr val="5C6670"/>
              </a:solidFill>
              <a:latin typeface="Trebuchet MS"/>
              <a:ea typeface="Trebuchet MS"/>
              <a:cs typeface="Trebuchet MS"/>
              <a:sym typeface="Trebuchet MS"/>
            </a:endParaRPr>
          </a:p>
        </p:txBody>
      </p:sp>
      <p:sp>
        <p:nvSpPr>
          <p:cNvPr id="72" name="Google Shape;72;ge4e0bcd7e6_0_329"/>
          <p:cNvSpPr txBox="1"/>
          <p:nvPr/>
        </p:nvSpPr>
        <p:spPr>
          <a:xfrm>
            <a:off x="1092200" y="457203"/>
            <a:ext cx="76200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73" name="Google Shape;73;ge4e0bcd7e6_0_329"/>
          <p:cNvSpPr/>
          <p:nvPr/>
        </p:nvSpPr>
        <p:spPr>
          <a:xfrm>
            <a:off x="3073400" y="2667000"/>
            <a:ext cx="1524000" cy="1524000"/>
          </a:xfrm>
          <a:prstGeom prst="rect">
            <a:avLst/>
          </a:prstGeom>
          <a:solidFill>
            <a:srgbClr val="4A535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4" name="Google Shape;74;ge4e0bcd7e6_0_329"/>
          <p:cNvSpPr/>
          <p:nvPr/>
        </p:nvSpPr>
        <p:spPr>
          <a:xfrm>
            <a:off x="5054600" y="2667000"/>
            <a:ext cx="1524000" cy="1524000"/>
          </a:xfrm>
          <a:prstGeom prst="rect">
            <a:avLst/>
          </a:prstGeom>
          <a:solidFill>
            <a:srgbClr val="C7C9C9"/>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5" name="Google Shape;75;ge4e0bcd7e6_0_329"/>
          <p:cNvSpPr/>
          <p:nvPr/>
        </p:nvSpPr>
        <p:spPr>
          <a:xfrm>
            <a:off x="7035800" y="2667000"/>
            <a:ext cx="1524000" cy="1524000"/>
          </a:xfrm>
          <a:prstGeom prst="rect">
            <a:avLst/>
          </a:prstGeom>
          <a:solidFill>
            <a:srgbClr val="FFFFFF"/>
          </a:solidFill>
          <a:ln cap="flat" cmpd="sng" w="12700">
            <a:solidFill>
              <a:srgbClr val="4A535D"/>
            </a:solidFill>
            <a:prstDash val="solid"/>
            <a:miter lim="0"/>
            <a:headEnd len="sm" w="sm" type="none"/>
            <a:tailEnd len="sm" w="sm" type="none"/>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6" name="Google Shape;76;ge4e0bcd7e6_0_329"/>
          <p:cNvSpPr/>
          <p:nvPr/>
        </p:nvSpPr>
        <p:spPr>
          <a:xfrm>
            <a:off x="1092200" y="4572000"/>
            <a:ext cx="1524000" cy="1524000"/>
          </a:xfrm>
          <a:prstGeom prst="rect">
            <a:avLst/>
          </a:prstGeom>
          <a:solidFill>
            <a:srgbClr val="E95F1A"/>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7" name="Google Shape;77;ge4e0bcd7e6_0_329"/>
          <p:cNvSpPr/>
          <p:nvPr/>
        </p:nvSpPr>
        <p:spPr>
          <a:xfrm>
            <a:off x="3073400" y="4572000"/>
            <a:ext cx="1524000" cy="1524000"/>
          </a:xfrm>
          <a:prstGeom prst="rect">
            <a:avLst/>
          </a:prstGeom>
          <a:solidFill>
            <a:srgbClr val="523F2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8" name="Google Shape;78;ge4e0bcd7e6_0_329"/>
          <p:cNvSpPr/>
          <p:nvPr/>
        </p:nvSpPr>
        <p:spPr>
          <a:xfrm>
            <a:off x="5054600" y="4572000"/>
            <a:ext cx="1524000" cy="1524000"/>
          </a:xfrm>
          <a:prstGeom prst="rect">
            <a:avLst/>
          </a:prstGeom>
          <a:solidFill>
            <a:srgbClr val="5EB7E3"/>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79" name="Google Shape;79;ge4e0bcd7e6_0_329"/>
          <p:cNvSpPr txBox="1"/>
          <p:nvPr/>
        </p:nvSpPr>
        <p:spPr>
          <a:xfrm>
            <a:off x="1016000" y="6934201"/>
            <a:ext cx="11125200" cy="2031900"/>
          </a:xfrm>
          <a:prstGeom prst="rect">
            <a:avLst/>
          </a:prstGeom>
          <a:noFill/>
          <a:ln>
            <a:noFill/>
          </a:ln>
        </p:spPr>
        <p:txBody>
          <a:bodyPr anchorCtr="0" anchor="t" bIns="45700" lIns="91425" spcFirstLastPara="1" rIns="91425" wrap="square" tIns="45700">
            <a:spAutoFit/>
          </a:bodyPr>
          <a:lstStyle/>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1" lvl="0" marL="271476"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1" lvl="0" marL="271476"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80" name="Google Shape;80;ge4e0bcd7e6_0_329"/>
          <p:cNvSpPr txBox="1"/>
          <p:nvPr/>
        </p:nvSpPr>
        <p:spPr>
          <a:xfrm>
            <a:off x="9702800" y="2133600"/>
            <a:ext cx="2895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shield colors</a:t>
            </a:r>
            <a:endParaRPr b="0" i="0" sz="1800" u="none" cap="none" strike="noStrike">
              <a:solidFill>
                <a:srgbClr val="5C6670"/>
              </a:solidFill>
              <a:latin typeface="Trebuchet MS"/>
              <a:ea typeface="Trebuchet MS"/>
              <a:cs typeface="Trebuchet MS"/>
              <a:sym typeface="Trebuchet MS"/>
            </a:endParaRPr>
          </a:p>
        </p:txBody>
      </p:sp>
      <p:sp>
        <p:nvSpPr>
          <p:cNvPr id="81" name="Google Shape;81;ge4e0bcd7e6_0_329"/>
          <p:cNvSpPr/>
          <p:nvPr/>
        </p:nvSpPr>
        <p:spPr>
          <a:xfrm>
            <a:off x="9779000" y="2667000"/>
            <a:ext cx="1524000" cy="1524000"/>
          </a:xfrm>
          <a:prstGeom prst="rect">
            <a:avLst/>
          </a:prstGeom>
          <a:solidFill>
            <a:srgbClr val="3266B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82" name="Google Shape;82;ge4e0bcd7e6_0_329"/>
          <p:cNvSpPr/>
          <p:nvPr/>
        </p:nvSpPr>
        <p:spPr>
          <a:xfrm>
            <a:off x="9779000" y="4572000"/>
            <a:ext cx="1524000" cy="1524000"/>
          </a:xfrm>
          <a:prstGeom prst="rect">
            <a:avLst/>
          </a:prstGeom>
          <a:solidFill>
            <a:srgbClr val="F6323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cxnSp>
        <p:nvCxnSpPr>
          <p:cNvPr id="83" name="Google Shape;83;ge4e0bcd7e6_0_329"/>
          <p:cNvCxnSpPr/>
          <p:nvPr/>
        </p:nvCxnSpPr>
        <p:spPr>
          <a:xfrm rot="5400000">
            <a:off x="7455694" y="4381396"/>
            <a:ext cx="3428100" cy="900"/>
          </a:xfrm>
          <a:prstGeom prst="straightConnector1">
            <a:avLst/>
          </a:prstGeom>
          <a:solidFill>
            <a:srgbClr val="14943F"/>
          </a:solidFill>
          <a:ln cap="flat" cmpd="sng" w="12700">
            <a:solidFill>
              <a:srgbClr val="C7C9C9"/>
            </a:solidFill>
            <a:prstDash val="solid"/>
            <a:miter lim="0"/>
            <a:headEnd len="sm" w="sm" type="none"/>
            <a:tailEnd len="sm" w="sm" type="none"/>
          </a:ln>
        </p:spPr>
      </p:cxnSp>
      <p:sp>
        <p:nvSpPr>
          <p:cNvPr id="84" name="Google Shape;84;ge4e0bcd7e6_0_329"/>
          <p:cNvSpPr txBox="1"/>
          <p:nvPr/>
        </p:nvSpPr>
        <p:spPr>
          <a:xfrm>
            <a:off x="3073400" y="3087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92/102/112</a:t>
            </a:r>
            <a:endParaRPr b="0" i="0" sz="1800" u="none" cap="none" strike="noStrike">
              <a:solidFill>
                <a:srgbClr val="FFFFFF"/>
              </a:solidFill>
              <a:latin typeface="Trebuchet MS"/>
              <a:ea typeface="Trebuchet MS"/>
              <a:cs typeface="Trebuchet MS"/>
              <a:sym typeface="Trebuchet MS"/>
            </a:endParaRPr>
          </a:p>
        </p:txBody>
      </p:sp>
      <p:sp>
        <p:nvSpPr>
          <p:cNvPr id="85" name="Google Shape;85;ge4e0bcd7e6_0_329"/>
          <p:cNvSpPr txBox="1"/>
          <p:nvPr/>
        </p:nvSpPr>
        <p:spPr>
          <a:xfrm>
            <a:off x="1092200" y="3087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0/149/58</a:t>
            </a:r>
            <a:endParaRPr b="0" i="0" sz="1800" u="none" cap="none" strike="noStrike">
              <a:solidFill>
                <a:srgbClr val="FFFFFF"/>
              </a:solidFill>
              <a:latin typeface="Trebuchet MS"/>
              <a:ea typeface="Trebuchet MS"/>
              <a:cs typeface="Trebuchet MS"/>
              <a:sym typeface="Trebuchet MS"/>
            </a:endParaRPr>
          </a:p>
        </p:txBody>
      </p:sp>
      <p:sp>
        <p:nvSpPr>
          <p:cNvPr id="86" name="Google Shape;86;ge4e0bcd7e6_0_329"/>
          <p:cNvSpPr txBox="1"/>
          <p:nvPr/>
        </p:nvSpPr>
        <p:spPr>
          <a:xfrm>
            <a:off x="5054600" y="3087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208/210/211</a:t>
            </a:r>
            <a:endParaRPr b="0" i="0" sz="1800" u="none" cap="none" strike="noStrike">
              <a:solidFill>
                <a:srgbClr val="FFFFFF"/>
              </a:solidFill>
              <a:latin typeface="Trebuchet MS"/>
              <a:ea typeface="Trebuchet MS"/>
              <a:cs typeface="Trebuchet MS"/>
              <a:sym typeface="Trebuchet MS"/>
            </a:endParaRPr>
          </a:p>
        </p:txBody>
      </p:sp>
      <p:sp>
        <p:nvSpPr>
          <p:cNvPr id="87" name="Google Shape;87;ge4e0bcd7e6_0_329"/>
          <p:cNvSpPr txBox="1"/>
          <p:nvPr/>
        </p:nvSpPr>
        <p:spPr>
          <a:xfrm>
            <a:off x="1092200" y="4992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239/117/33</a:t>
            </a:r>
            <a:endParaRPr b="0" i="0" sz="1800" u="none" cap="none" strike="noStrike">
              <a:solidFill>
                <a:srgbClr val="FFFFFF"/>
              </a:solidFill>
              <a:latin typeface="Trebuchet MS"/>
              <a:ea typeface="Trebuchet MS"/>
              <a:cs typeface="Trebuchet MS"/>
              <a:sym typeface="Trebuchet MS"/>
            </a:endParaRPr>
          </a:p>
        </p:txBody>
      </p:sp>
      <p:sp>
        <p:nvSpPr>
          <p:cNvPr id="88" name="Google Shape;88;ge4e0bcd7e6_0_329"/>
          <p:cNvSpPr txBox="1"/>
          <p:nvPr/>
        </p:nvSpPr>
        <p:spPr>
          <a:xfrm>
            <a:off x="3073400" y="4992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101/80/60</a:t>
            </a:r>
            <a:endParaRPr b="0" i="0" sz="1800" u="none" cap="none" strike="noStrike">
              <a:solidFill>
                <a:srgbClr val="FFFFFF"/>
              </a:solidFill>
              <a:latin typeface="Trebuchet MS"/>
              <a:ea typeface="Trebuchet MS"/>
              <a:cs typeface="Trebuchet MS"/>
              <a:sym typeface="Trebuchet MS"/>
            </a:endParaRPr>
          </a:p>
        </p:txBody>
      </p:sp>
      <p:sp>
        <p:nvSpPr>
          <p:cNvPr id="89" name="Google Shape;89;ge4e0bcd7e6_0_329"/>
          <p:cNvSpPr txBox="1"/>
          <p:nvPr/>
        </p:nvSpPr>
        <p:spPr>
          <a:xfrm>
            <a:off x="5054600" y="4992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sp>
        <p:nvSpPr>
          <p:cNvPr id="90" name="Google Shape;90;ge4e0bcd7e6_0_329"/>
          <p:cNvSpPr txBox="1"/>
          <p:nvPr/>
        </p:nvSpPr>
        <p:spPr>
          <a:xfrm>
            <a:off x="7035800" y="3087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C6670"/>
              </a:buClr>
              <a:buSzPts val="1800"/>
              <a:buFont typeface="Trebuchet MS"/>
              <a:buNone/>
            </a:pPr>
            <a:r>
              <a:rPr b="0" i="0" lang="en-US" sz="1800" u="none" cap="none" strike="noStrike">
                <a:solidFill>
                  <a:srgbClr val="5C6670"/>
                </a:solidFill>
                <a:latin typeface="Trebuchet MS"/>
                <a:ea typeface="Trebuchet MS"/>
                <a:cs typeface="Trebuchet MS"/>
                <a:sym typeface="Trebuchet MS"/>
              </a:rPr>
              <a:t>RGB 255/255/255</a:t>
            </a:r>
            <a:endParaRPr b="0" i="0" sz="1800" u="none" cap="none" strike="noStrike">
              <a:solidFill>
                <a:srgbClr val="5C6670"/>
              </a:solidFill>
              <a:latin typeface="Trebuchet MS"/>
              <a:ea typeface="Trebuchet MS"/>
              <a:cs typeface="Trebuchet MS"/>
              <a:sym typeface="Trebuchet MS"/>
            </a:endParaRPr>
          </a:p>
        </p:txBody>
      </p:sp>
      <p:sp>
        <p:nvSpPr>
          <p:cNvPr id="91" name="Google Shape;91;ge4e0bcd7e6_0_329"/>
          <p:cNvSpPr txBox="1"/>
          <p:nvPr/>
        </p:nvSpPr>
        <p:spPr>
          <a:xfrm>
            <a:off x="9779000" y="3087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64/124/202</a:t>
            </a:r>
            <a:endParaRPr b="0" i="0" sz="1800" u="none" cap="none" strike="noStrike">
              <a:solidFill>
                <a:srgbClr val="FFFFFF"/>
              </a:solidFill>
              <a:latin typeface="Trebuchet MS"/>
              <a:ea typeface="Trebuchet MS"/>
              <a:cs typeface="Trebuchet MS"/>
              <a:sym typeface="Trebuchet MS"/>
            </a:endParaRPr>
          </a:p>
        </p:txBody>
      </p:sp>
      <p:sp>
        <p:nvSpPr>
          <p:cNvPr id="92" name="Google Shape;92;ge4e0bcd7e6_0_329"/>
          <p:cNvSpPr txBox="1"/>
          <p:nvPr/>
        </p:nvSpPr>
        <p:spPr>
          <a:xfrm>
            <a:off x="9779000" y="4992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246/50/62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93" name="Shape 93"/>
        <p:cNvGrpSpPr/>
        <p:nvPr/>
      </p:nvGrpSpPr>
      <p:grpSpPr>
        <a:xfrm>
          <a:off x="0" y="0"/>
          <a:ext cx="0" cy="0"/>
          <a:chOff x="0" y="0"/>
          <a:chExt cx="0" cy="0"/>
        </a:xfrm>
      </p:grpSpPr>
      <p:sp>
        <p:nvSpPr>
          <p:cNvPr id="94" name="Google Shape;94;ge4e0bcd7e6_0_353"/>
          <p:cNvSpPr txBox="1"/>
          <p:nvPr/>
        </p:nvSpPr>
        <p:spPr>
          <a:xfrm>
            <a:off x="1092200" y="457203"/>
            <a:ext cx="7620000" cy="939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95" name="Google Shape;95;ge4e0bcd7e6_0_353"/>
          <p:cNvSpPr txBox="1"/>
          <p:nvPr/>
        </p:nvSpPr>
        <p:spPr>
          <a:xfrm>
            <a:off x="1016000" y="6934201"/>
            <a:ext cx="11125200" cy="2031900"/>
          </a:xfrm>
          <a:prstGeom prst="rect">
            <a:avLst/>
          </a:prstGeom>
          <a:noFill/>
          <a:ln>
            <a:noFill/>
          </a:ln>
        </p:spPr>
        <p:txBody>
          <a:bodyPr anchorCtr="0" anchor="t" bIns="45700" lIns="91425" spcFirstLastPara="1" rIns="91425" wrap="square" tIns="45700">
            <a:spAutoFit/>
          </a:bodyPr>
          <a:lstStyle/>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1" lvl="0" marL="271476"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1" lvl="0" marL="271476"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6" lvl="0" marL="271476"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96" name="Google Shape;96;ge4e0bcd7e6_0_353"/>
          <p:cNvSpPr txBox="1"/>
          <p:nvPr/>
        </p:nvSpPr>
        <p:spPr>
          <a:xfrm>
            <a:off x="5054600" y="4992471"/>
            <a:ext cx="15240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pic>
        <p:nvPicPr>
          <p:cNvPr descr="M:\EDO Communications\DOLA Branding\DOLA Branding Team &amp; Process\Color Palettes &amp; Shields\DOLA-Palette.png" id="97" name="Google Shape;97;ge4e0bcd7e6_0_353"/>
          <p:cNvPicPr preferRelativeResize="0"/>
          <p:nvPr/>
        </p:nvPicPr>
        <p:blipFill rotWithShape="1">
          <a:blip r:embed="rId2">
            <a:alphaModFix/>
          </a:blip>
          <a:srcRect b="8877" l="49219" r="11241" t="63536"/>
          <a:stretch/>
        </p:blipFill>
        <p:spPr>
          <a:xfrm>
            <a:off x="3454400" y="1419401"/>
            <a:ext cx="6019798" cy="5435666"/>
          </a:xfrm>
          <a:prstGeom prst="rect">
            <a:avLst/>
          </a:prstGeom>
          <a:noFill/>
          <a:ln>
            <a:noFill/>
          </a:ln>
        </p:spPr>
      </p:pic>
      <p:sp>
        <p:nvSpPr>
          <p:cNvPr id="98" name="Google Shape;98;ge4e0bcd7e6_0_353"/>
          <p:cNvSpPr txBox="1"/>
          <p:nvPr/>
        </p:nvSpPr>
        <p:spPr>
          <a:xfrm>
            <a:off x="2463800" y="1588532"/>
            <a:ext cx="28956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palette</a:t>
            </a:r>
            <a:endParaRPr b="0" i="0" sz="1800" u="none" cap="none" strike="noStrike">
              <a:solidFill>
                <a:srgbClr val="5C6670"/>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0" name="Shape 10"/>
        <p:cNvGrpSpPr/>
        <p:nvPr/>
      </p:nvGrpSpPr>
      <p:grpSpPr>
        <a:xfrm>
          <a:off x="0" y="0"/>
          <a:ext cx="0" cy="0"/>
          <a:chOff x="0" y="0"/>
          <a:chExt cx="0" cy="0"/>
        </a:xfrm>
      </p:grpSpPr>
      <p:sp>
        <p:nvSpPr>
          <p:cNvPr id="11" name="Google Shape;11;p15"/>
          <p:cNvSpPr/>
          <p:nvPr/>
        </p:nvSpPr>
        <p:spPr>
          <a:xfrm>
            <a:off x="1092200" y="2667000"/>
            <a:ext cx="1524000" cy="1524000"/>
          </a:xfrm>
          <a:prstGeom prst="rect">
            <a:avLst/>
          </a:prstGeom>
          <a:solidFill>
            <a:srgbClr val="14943F"/>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2" name="Google Shape;12;p15"/>
          <p:cNvSpPr txBox="1"/>
          <p:nvPr/>
        </p:nvSpPr>
        <p:spPr>
          <a:xfrm>
            <a:off x="1016000" y="2133600"/>
            <a:ext cx="4191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brandCOLORADO colors</a:t>
            </a:r>
            <a:endParaRPr b="0" i="0" sz="1800" u="none" cap="none" strike="noStrike">
              <a:solidFill>
                <a:srgbClr val="5C6670"/>
              </a:solidFill>
              <a:latin typeface="Trebuchet MS"/>
              <a:ea typeface="Trebuchet MS"/>
              <a:cs typeface="Trebuchet MS"/>
              <a:sym typeface="Trebuchet MS"/>
            </a:endParaRPr>
          </a:p>
        </p:txBody>
      </p:sp>
      <p:sp>
        <p:nvSpPr>
          <p:cNvPr id="13" name="Google Shape;13;p15"/>
          <p:cNvSpPr txBox="1"/>
          <p:nvPr/>
        </p:nvSpPr>
        <p:spPr>
          <a:xfrm>
            <a:off x="1092200" y="457203"/>
            <a:ext cx="7620000" cy="938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14" name="Google Shape;14;p15"/>
          <p:cNvSpPr/>
          <p:nvPr/>
        </p:nvSpPr>
        <p:spPr>
          <a:xfrm>
            <a:off x="3073400" y="2667000"/>
            <a:ext cx="1524000" cy="1524000"/>
          </a:xfrm>
          <a:prstGeom prst="rect">
            <a:avLst/>
          </a:prstGeom>
          <a:solidFill>
            <a:srgbClr val="4A535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5" name="Google Shape;15;p15"/>
          <p:cNvSpPr/>
          <p:nvPr/>
        </p:nvSpPr>
        <p:spPr>
          <a:xfrm>
            <a:off x="5054600" y="2667000"/>
            <a:ext cx="1524000" cy="1524000"/>
          </a:xfrm>
          <a:prstGeom prst="rect">
            <a:avLst/>
          </a:prstGeom>
          <a:solidFill>
            <a:srgbClr val="C7C9C9"/>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6" name="Google Shape;16;p15"/>
          <p:cNvSpPr/>
          <p:nvPr/>
        </p:nvSpPr>
        <p:spPr>
          <a:xfrm>
            <a:off x="7035800" y="2667000"/>
            <a:ext cx="1524000" cy="1524000"/>
          </a:xfrm>
          <a:prstGeom prst="rect">
            <a:avLst/>
          </a:prstGeom>
          <a:solidFill>
            <a:srgbClr val="FFFFFF"/>
          </a:solidFill>
          <a:ln cap="flat" cmpd="sng" w="12700">
            <a:solidFill>
              <a:srgbClr val="4A535D"/>
            </a:solidFill>
            <a:prstDash val="solid"/>
            <a:miter lim="0"/>
            <a:headEnd len="sm" w="sm" type="none"/>
            <a:tailEnd len="sm" w="sm" type="none"/>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7" name="Google Shape;17;p15"/>
          <p:cNvSpPr/>
          <p:nvPr/>
        </p:nvSpPr>
        <p:spPr>
          <a:xfrm>
            <a:off x="1092200" y="4572000"/>
            <a:ext cx="1524000" cy="1524000"/>
          </a:xfrm>
          <a:prstGeom prst="rect">
            <a:avLst/>
          </a:prstGeom>
          <a:solidFill>
            <a:srgbClr val="E95F1A"/>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8" name="Google Shape;18;p15"/>
          <p:cNvSpPr/>
          <p:nvPr/>
        </p:nvSpPr>
        <p:spPr>
          <a:xfrm>
            <a:off x="3073400" y="4572000"/>
            <a:ext cx="1524000" cy="1524000"/>
          </a:xfrm>
          <a:prstGeom prst="rect">
            <a:avLst/>
          </a:prstGeom>
          <a:solidFill>
            <a:srgbClr val="523F2D"/>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19" name="Google Shape;19;p15"/>
          <p:cNvSpPr/>
          <p:nvPr/>
        </p:nvSpPr>
        <p:spPr>
          <a:xfrm>
            <a:off x="5054600" y="4572000"/>
            <a:ext cx="1524000" cy="1524000"/>
          </a:xfrm>
          <a:prstGeom prst="rect">
            <a:avLst/>
          </a:prstGeom>
          <a:solidFill>
            <a:srgbClr val="5EB7E3"/>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20" name="Google Shape;20;p15"/>
          <p:cNvSpPr txBox="1"/>
          <p:nvPr/>
        </p:nvSpPr>
        <p:spPr>
          <a:xfrm>
            <a:off x="1016000" y="6934201"/>
            <a:ext cx="11125200" cy="2031325"/>
          </a:xfrm>
          <a:prstGeom prst="rect">
            <a:avLst/>
          </a:prstGeom>
          <a:noFill/>
          <a:ln>
            <a:noFill/>
          </a:ln>
        </p:spPr>
        <p:txBody>
          <a:bodyPr anchorCtr="0" anchor="t" bIns="45700" lIns="91425" spcFirstLastPara="1" rIns="91425" wrap="square" tIns="45700">
            <a:spAutoFit/>
          </a:bodyPr>
          <a:lstStyle/>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21" name="Google Shape;21;p15"/>
          <p:cNvSpPr txBox="1"/>
          <p:nvPr/>
        </p:nvSpPr>
        <p:spPr>
          <a:xfrm>
            <a:off x="9702800" y="2133600"/>
            <a:ext cx="2895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shield colors</a:t>
            </a:r>
            <a:endParaRPr b="0" i="0" sz="1800" u="none" cap="none" strike="noStrike">
              <a:solidFill>
                <a:srgbClr val="5C6670"/>
              </a:solidFill>
              <a:latin typeface="Trebuchet MS"/>
              <a:ea typeface="Trebuchet MS"/>
              <a:cs typeface="Trebuchet MS"/>
              <a:sym typeface="Trebuchet MS"/>
            </a:endParaRPr>
          </a:p>
        </p:txBody>
      </p:sp>
      <p:sp>
        <p:nvSpPr>
          <p:cNvPr id="22" name="Google Shape;22;p15"/>
          <p:cNvSpPr/>
          <p:nvPr/>
        </p:nvSpPr>
        <p:spPr>
          <a:xfrm>
            <a:off x="9779000" y="2667000"/>
            <a:ext cx="1524000" cy="1524000"/>
          </a:xfrm>
          <a:prstGeom prst="rect">
            <a:avLst/>
          </a:prstGeom>
          <a:solidFill>
            <a:srgbClr val="3266B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sp>
        <p:nvSpPr>
          <p:cNvPr id="23" name="Google Shape;23;p15"/>
          <p:cNvSpPr/>
          <p:nvPr/>
        </p:nvSpPr>
        <p:spPr>
          <a:xfrm>
            <a:off x="9779000" y="4572000"/>
            <a:ext cx="1524000" cy="1524000"/>
          </a:xfrm>
          <a:prstGeom prst="rect">
            <a:avLst/>
          </a:prstGeom>
          <a:solidFill>
            <a:srgbClr val="F6323E"/>
          </a:solidFill>
          <a:ln>
            <a:noFill/>
          </a:ln>
        </p:spPr>
        <p:txBody>
          <a:bodyPr anchorCtr="0" anchor="ctr" bIns="50800" lIns="50800" spcFirstLastPara="1" rIns="50800" wrap="square" tIns="50800">
            <a:noAutofit/>
          </a:bodyPr>
          <a:lstStyle/>
          <a:p>
            <a:pPr indent="0" lvl="0" marL="228611" marR="0" rtl="0" algn="l">
              <a:lnSpc>
                <a:spcPct val="100000"/>
              </a:lnSpc>
              <a:spcBef>
                <a:spcPts val="0"/>
              </a:spcBef>
              <a:spcAft>
                <a:spcPts val="0"/>
              </a:spcAft>
              <a:buClr>
                <a:srgbClr val="5C6670"/>
              </a:buClr>
              <a:buSzPts val="1800"/>
              <a:buFont typeface="Trebuchet MS"/>
              <a:buNone/>
            </a:pPr>
            <a:r>
              <a:t/>
            </a:r>
            <a:endParaRPr b="0" i="0" sz="1800" u="none" cap="none" strike="noStrike">
              <a:solidFill>
                <a:srgbClr val="5C6670"/>
              </a:solidFill>
              <a:latin typeface="Trebuchet MS"/>
              <a:ea typeface="Trebuchet MS"/>
              <a:cs typeface="Trebuchet MS"/>
              <a:sym typeface="Trebuchet MS"/>
            </a:endParaRPr>
          </a:p>
        </p:txBody>
      </p:sp>
      <p:cxnSp>
        <p:nvCxnSpPr>
          <p:cNvPr id="24" name="Google Shape;24;p15"/>
          <p:cNvCxnSpPr/>
          <p:nvPr/>
        </p:nvCxnSpPr>
        <p:spPr>
          <a:xfrm rot="5400000">
            <a:off x="7455694" y="4381502"/>
            <a:ext cx="3428206" cy="794"/>
          </a:xfrm>
          <a:prstGeom prst="straightConnector1">
            <a:avLst/>
          </a:prstGeom>
          <a:solidFill>
            <a:srgbClr val="14943F"/>
          </a:solidFill>
          <a:ln cap="flat" cmpd="sng" w="12700">
            <a:solidFill>
              <a:srgbClr val="C7C9C9"/>
            </a:solidFill>
            <a:prstDash val="solid"/>
            <a:miter lim="0"/>
            <a:headEnd len="sm" w="sm" type="none"/>
            <a:tailEnd len="sm" w="sm" type="none"/>
          </a:ln>
        </p:spPr>
      </p:cxnSp>
      <p:sp>
        <p:nvSpPr>
          <p:cNvPr id="25" name="Google Shape;25;p15"/>
          <p:cNvSpPr txBox="1"/>
          <p:nvPr/>
        </p:nvSpPr>
        <p:spPr>
          <a:xfrm>
            <a:off x="30734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92/102/112</a:t>
            </a:r>
            <a:endParaRPr b="0" i="0" sz="1800" u="none" cap="none" strike="noStrike">
              <a:solidFill>
                <a:srgbClr val="FFFFFF"/>
              </a:solidFill>
              <a:latin typeface="Trebuchet MS"/>
              <a:ea typeface="Trebuchet MS"/>
              <a:cs typeface="Trebuchet MS"/>
              <a:sym typeface="Trebuchet MS"/>
            </a:endParaRPr>
          </a:p>
        </p:txBody>
      </p:sp>
      <p:sp>
        <p:nvSpPr>
          <p:cNvPr id="26" name="Google Shape;26;p15"/>
          <p:cNvSpPr txBox="1"/>
          <p:nvPr/>
        </p:nvSpPr>
        <p:spPr>
          <a:xfrm>
            <a:off x="10922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0/149/58</a:t>
            </a:r>
            <a:endParaRPr b="0" i="0" sz="1800" u="none" cap="none" strike="noStrike">
              <a:solidFill>
                <a:srgbClr val="FFFFFF"/>
              </a:solidFill>
              <a:latin typeface="Trebuchet MS"/>
              <a:ea typeface="Trebuchet MS"/>
              <a:cs typeface="Trebuchet MS"/>
              <a:sym typeface="Trebuchet MS"/>
            </a:endParaRPr>
          </a:p>
        </p:txBody>
      </p:sp>
      <p:sp>
        <p:nvSpPr>
          <p:cNvPr id="27" name="Google Shape;27;p15"/>
          <p:cNvSpPr txBox="1"/>
          <p:nvPr/>
        </p:nvSpPr>
        <p:spPr>
          <a:xfrm>
            <a:off x="50546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208/210/211</a:t>
            </a:r>
            <a:endParaRPr b="0" i="0" sz="1800" u="none" cap="none" strike="noStrike">
              <a:solidFill>
                <a:srgbClr val="FFFFFF"/>
              </a:solidFill>
              <a:latin typeface="Trebuchet MS"/>
              <a:ea typeface="Trebuchet MS"/>
              <a:cs typeface="Trebuchet MS"/>
              <a:sym typeface="Trebuchet MS"/>
            </a:endParaRPr>
          </a:p>
        </p:txBody>
      </p:sp>
      <p:sp>
        <p:nvSpPr>
          <p:cNvPr id="28" name="Google Shape;28;p15"/>
          <p:cNvSpPr txBox="1"/>
          <p:nvPr/>
        </p:nvSpPr>
        <p:spPr>
          <a:xfrm>
            <a:off x="10922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239/117/33</a:t>
            </a:r>
            <a:endParaRPr b="0" i="0" sz="1800" u="none" cap="none" strike="noStrike">
              <a:solidFill>
                <a:srgbClr val="FFFFFF"/>
              </a:solidFill>
              <a:latin typeface="Trebuchet MS"/>
              <a:ea typeface="Trebuchet MS"/>
              <a:cs typeface="Trebuchet MS"/>
              <a:sym typeface="Trebuchet MS"/>
            </a:endParaRPr>
          </a:p>
        </p:txBody>
      </p:sp>
      <p:sp>
        <p:nvSpPr>
          <p:cNvPr id="29" name="Google Shape;29;p15"/>
          <p:cNvSpPr txBox="1"/>
          <p:nvPr/>
        </p:nvSpPr>
        <p:spPr>
          <a:xfrm>
            <a:off x="30734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101/80/60</a:t>
            </a:r>
            <a:endParaRPr b="0" i="0" sz="1800" u="none" cap="none" strike="noStrike">
              <a:solidFill>
                <a:srgbClr val="FFFFFF"/>
              </a:solidFill>
              <a:latin typeface="Trebuchet MS"/>
              <a:ea typeface="Trebuchet MS"/>
              <a:cs typeface="Trebuchet MS"/>
              <a:sym typeface="Trebuchet MS"/>
            </a:endParaRPr>
          </a:p>
        </p:txBody>
      </p:sp>
      <p:sp>
        <p:nvSpPr>
          <p:cNvPr id="30" name="Google Shape;30;p15"/>
          <p:cNvSpPr txBox="1"/>
          <p:nvPr/>
        </p:nvSpPr>
        <p:spPr>
          <a:xfrm>
            <a:off x="50546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sp>
        <p:nvSpPr>
          <p:cNvPr id="31" name="Google Shape;31;p15"/>
          <p:cNvSpPr txBox="1"/>
          <p:nvPr/>
        </p:nvSpPr>
        <p:spPr>
          <a:xfrm>
            <a:off x="70358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5C6670"/>
              </a:buClr>
              <a:buSzPts val="1800"/>
              <a:buFont typeface="Trebuchet MS"/>
              <a:buNone/>
            </a:pPr>
            <a:r>
              <a:rPr b="0" i="0" lang="en-US" sz="1800" u="none" cap="none" strike="noStrike">
                <a:solidFill>
                  <a:srgbClr val="5C6670"/>
                </a:solidFill>
                <a:latin typeface="Trebuchet MS"/>
                <a:ea typeface="Trebuchet MS"/>
                <a:cs typeface="Trebuchet MS"/>
                <a:sym typeface="Trebuchet MS"/>
              </a:rPr>
              <a:t>RGB 255/255/255</a:t>
            </a:r>
            <a:endParaRPr b="0" i="0" sz="1800" u="none" cap="none" strike="noStrike">
              <a:solidFill>
                <a:srgbClr val="5C6670"/>
              </a:solidFill>
              <a:latin typeface="Trebuchet MS"/>
              <a:ea typeface="Trebuchet MS"/>
              <a:cs typeface="Trebuchet MS"/>
              <a:sym typeface="Trebuchet MS"/>
            </a:endParaRPr>
          </a:p>
        </p:txBody>
      </p:sp>
      <p:sp>
        <p:nvSpPr>
          <p:cNvPr id="32" name="Google Shape;32;p15"/>
          <p:cNvSpPr txBox="1"/>
          <p:nvPr/>
        </p:nvSpPr>
        <p:spPr>
          <a:xfrm>
            <a:off x="9779000" y="3087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64/124/202</a:t>
            </a:r>
            <a:endParaRPr b="0" i="0" sz="1800" u="none" cap="none" strike="noStrike">
              <a:solidFill>
                <a:srgbClr val="FFFFFF"/>
              </a:solidFill>
              <a:latin typeface="Trebuchet MS"/>
              <a:ea typeface="Trebuchet MS"/>
              <a:cs typeface="Trebuchet MS"/>
              <a:sym typeface="Trebuchet MS"/>
            </a:endParaRPr>
          </a:p>
        </p:txBody>
      </p:sp>
      <p:sp>
        <p:nvSpPr>
          <p:cNvPr id="33" name="Google Shape;33;p15"/>
          <p:cNvSpPr txBox="1"/>
          <p:nvPr/>
        </p:nvSpPr>
        <p:spPr>
          <a:xfrm>
            <a:off x="97790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246/50/62</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 name="Shape 34"/>
        <p:cNvGrpSpPr/>
        <p:nvPr/>
      </p:nvGrpSpPr>
      <p:grpSpPr>
        <a:xfrm>
          <a:off x="0" y="0"/>
          <a:ext cx="0" cy="0"/>
          <a:chOff x="0" y="0"/>
          <a:chExt cx="0" cy="0"/>
        </a:xfrm>
      </p:grpSpPr>
      <p:sp>
        <p:nvSpPr>
          <p:cNvPr id="35" name="Google Shape;35;p16"/>
          <p:cNvSpPr txBox="1"/>
          <p:nvPr/>
        </p:nvSpPr>
        <p:spPr>
          <a:xfrm>
            <a:off x="1092200" y="457203"/>
            <a:ext cx="7620000" cy="9388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1"/>
              <a:buFont typeface="Arial"/>
              <a:buNone/>
            </a:pPr>
            <a:r>
              <a:rPr b="1" i="1" lang="en-US" sz="5501" u="none" cap="none" strike="noStrike">
                <a:solidFill>
                  <a:srgbClr val="5C6670"/>
                </a:solidFill>
                <a:latin typeface="Trebuchet MS"/>
                <a:ea typeface="Trebuchet MS"/>
                <a:cs typeface="Trebuchet MS"/>
                <a:sym typeface="Trebuchet MS"/>
              </a:rPr>
              <a:t>Using this template:</a:t>
            </a:r>
            <a:endParaRPr b="0" i="0" sz="5501" u="none" cap="none" strike="noStrike">
              <a:solidFill>
                <a:srgbClr val="5C6670"/>
              </a:solidFill>
              <a:latin typeface="Trebuchet MS"/>
              <a:ea typeface="Trebuchet MS"/>
              <a:cs typeface="Trebuchet MS"/>
              <a:sym typeface="Trebuchet MS"/>
            </a:endParaRPr>
          </a:p>
        </p:txBody>
      </p:sp>
      <p:sp>
        <p:nvSpPr>
          <p:cNvPr id="36" name="Google Shape;36;p16"/>
          <p:cNvSpPr txBox="1"/>
          <p:nvPr/>
        </p:nvSpPr>
        <p:spPr>
          <a:xfrm>
            <a:off x="1016000" y="6934201"/>
            <a:ext cx="11125200" cy="2031325"/>
          </a:xfrm>
          <a:prstGeom prst="rect">
            <a:avLst/>
          </a:prstGeom>
          <a:noFill/>
          <a:ln>
            <a:noFill/>
          </a:ln>
        </p:spPr>
        <p:txBody>
          <a:bodyPr anchorCtr="0" anchor="t" bIns="45700" lIns="91425" spcFirstLastPara="1" rIns="91425" wrap="square" tIns="45700">
            <a:spAutoFit/>
          </a:bodyPr>
          <a:lstStyle/>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You may also choose to use your department’s extended color palette in this presentation.</a:t>
            </a:r>
            <a:endParaRPr b="0" i="0" sz="1400" u="none" cap="none" strike="noStrike">
              <a:solidFill>
                <a:srgbClr val="000000"/>
              </a:solidFill>
              <a:latin typeface="Arial"/>
              <a:ea typeface="Arial"/>
              <a:cs typeface="Arial"/>
              <a:sym typeface="Arial"/>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b="0" i="0" sz="1800" u="none" cap="none" strike="noStrike">
              <a:solidFill>
                <a:srgbClr val="5C6670"/>
              </a:solidFill>
              <a:latin typeface="Trebuchet MS"/>
              <a:ea typeface="Trebuchet MS"/>
              <a:cs typeface="Trebuchet MS"/>
              <a:sym typeface="Trebuchet MS"/>
            </a:endParaRPr>
          </a:p>
          <a:p>
            <a:pPr indent="-185752" lvl="0" marL="271477" marR="0" rtl="0" algn="l">
              <a:lnSpc>
                <a:spcPct val="100000"/>
              </a:lnSpc>
              <a:spcBef>
                <a:spcPts val="0"/>
              </a:spcBef>
              <a:spcAft>
                <a:spcPts val="0"/>
              </a:spcAft>
              <a:buClr>
                <a:srgbClr val="5C6670"/>
              </a:buClr>
              <a:buSzPts val="1350"/>
              <a:buFont typeface="Trebuchet MS"/>
              <a:buNone/>
            </a:pPr>
            <a:r>
              <a:t/>
            </a:r>
            <a:endParaRPr b="0" i="0" sz="1800" u="none" cap="none" strike="noStrike">
              <a:solidFill>
                <a:srgbClr val="5C6670"/>
              </a:solidFill>
              <a:latin typeface="Trebuchet MS"/>
              <a:ea typeface="Trebuchet MS"/>
              <a:cs typeface="Trebuchet MS"/>
              <a:sym typeface="Trebuchet MS"/>
            </a:endParaRPr>
          </a:p>
          <a:p>
            <a:pPr indent="-271477" lvl="0" marL="271477" marR="0" rtl="0" algn="l">
              <a:lnSpc>
                <a:spcPct val="100000"/>
              </a:lnSpc>
              <a:spcBef>
                <a:spcPts val="0"/>
              </a:spcBef>
              <a:spcAft>
                <a:spcPts val="0"/>
              </a:spcAft>
              <a:buClr>
                <a:srgbClr val="5C6670"/>
              </a:buClr>
              <a:buSzPts val="1350"/>
              <a:buFont typeface="Trebuchet MS"/>
              <a:buChar char="•"/>
            </a:pPr>
            <a:r>
              <a:rPr b="0" i="0" lang="en-US" sz="1800" u="none" cap="none" strike="noStrike">
                <a:solidFill>
                  <a:srgbClr val="5C6670"/>
                </a:solidFill>
                <a:latin typeface="Trebuchet MS"/>
                <a:ea typeface="Trebuchet MS"/>
                <a:cs typeface="Trebuchet MS"/>
                <a:sym typeface="Trebuchet MS"/>
              </a:rPr>
              <a:t>Reference the Colorado Brand Guidelines for more information.</a:t>
            </a:r>
            <a:endParaRPr b="0" i="0" sz="1800" u="none" cap="none" strike="noStrike">
              <a:solidFill>
                <a:srgbClr val="5C6670"/>
              </a:solidFill>
              <a:latin typeface="Trebuchet MS"/>
              <a:ea typeface="Trebuchet MS"/>
              <a:cs typeface="Trebuchet MS"/>
              <a:sym typeface="Trebuchet MS"/>
            </a:endParaRPr>
          </a:p>
        </p:txBody>
      </p:sp>
      <p:sp>
        <p:nvSpPr>
          <p:cNvPr id="37" name="Google Shape;37;p16"/>
          <p:cNvSpPr txBox="1"/>
          <p:nvPr/>
        </p:nvSpPr>
        <p:spPr>
          <a:xfrm>
            <a:off x="5054600" y="4992471"/>
            <a:ext cx="152400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800"/>
              <a:buFont typeface="Trebuchet MS"/>
              <a:buNone/>
            </a:pPr>
            <a:r>
              <a:rPr b="0" i="0" lang="en-US" sz="1800" u="none" cap="none" strike="noStrike">
                <a:solidFill>
                  <a:srgbClr val="FFFFFF"/>
                </a:solidFill>
                <a:latin typeface="Trebuchet MS"/>
                <a:ea typeface="Trebuchet MS"/>
                <a:cs typeface="Trebuchet MS"/>
                <a:sym typeface="Trebuchet MS"/>
              </a:rPr>
              <a:t>RGB 110/196/232</a:t>
            </a:r>
            <a:endParaRPr b="0" i="0" sz="1800" u="none" cap="none" strike="noStrike">
              <a:solidFill>
                <a:srgbClr val="FFFFFF"/>
              </a:solidFill>
              <a:latin typeface="Trebuchet MS"/>
              <a:ea typeface="Trebuchet MS"/>
              <a:cs typeface="Trebuchet MS"/>
              <a:sym typeface="Trebuchet MS"/>
            </a:endParaRPr>
          </a:p>
        </p:txBody>
      </p:sp>
      <p:pic>
        <p:nvPicPr>
          <p:cNvPr descr="M:\EDO Communications\DOLA Branding\DOLA Branding Team &amp; Process\Color Palettes &amp; Shields\DOLA-Palette.png" id="38" name="Google Shape;38;p16"/>
          <p:cNvPicPr preferRelativeResize="0"/>
          <p:nvPr/>
        </p:nvPicPr>
        <p:blipFill rotWithShape="1">
          <a:blip r:embed="rId2">
            <a:alphaModFix/>
          </a:blip>
          <a:srcRect b="8877" l="49220" r="11241" t="63537"/>
          <a:stretch/>
        </p:blipFill>
        <p:spPr>
          <a:xfrm>
            <a:off x="3454400" y="1419401"/>
            <a:ext cx="6019800" cy="5435668"/>
          </a:xfrm>
          <a:prstGeom prst="rect">
            <a:avLst/>
          </a:prstGeom>
          <a:noFill/>
          <a:ln>
            <a:noFill/>
          </a:ln>
        </p:spPr>
      </p:pic>
      <p:sp>
        <p:nvSpPr>
          <p:cNvPr id="39" name="Google Shape;39;p16"/>
          <p:cNvSpPr txBox="1"/>
          <p:nvPr/>
        </p:nvSpPr>
        <p:spPr>
          <a:xfrm>
            <a:off x="2463800" y="1588532"/>
            <a:ext cx="2895600"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5C6670"/>
                </a:solidFill>
                <a:latin typeface="Trebuchet MS"/>
                <a:ea typeface="Trebuchet MS"/>
                <a:cs typeface="Trebuchet MS"/>
                <a:sym typeface="Trebuchet MS"/>
              </a:rPr>
              <a:t>DOLA palette</a:t>
            </a:r>
            <a:endParaRPr b="0" i="0" sz="1800" u="none" cap="none" strike="noStrike">
              <a:solidFill>
                <a:srgbClr val="5C6670"/>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ge4e0bcd7e6_0_157"/>
          <p:cNvSpPr txBox="1"/>
          <p:nvPr>
            <p:ph type="ctrTitle"/>
          </p:nvPr>
        </p:nvSpPr>
        <p:spPr>
          <a:xfrm>
            <a:off x="974725" y="3548067"/>
            <a:ext cx="11055300" cy="20907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8" name="Google Shape;48;ge4e0bcd7e6_0_157"/>
          <p:cNvSpPr txBox="1"/>
          <p:nvPr>
            <p:ph idx="1" type="subTitle"/>
          </p:nvPr>
        </p:nvSpPr>
        <p:spPr>
          <a:xfrm>
            <a:off x="1951040" y="5638800"/>
            <a:ext cx="9102600" cy="23811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200"/>
              </a:spcBef>
              <a:spcAft>
                <a:spcPts val="0"/>
              </a:spcAft>
              <a:buClr>
                <a:srgbClr val="FFFFFF"/>
              </a:buClr>
              <a:buSzPts val="3000"/>
              <a:buFont typeface="Trebuchet MS"/>
              <a:buNone/>
              <a:defRPr b="0" i="0" sz="3000" u="none" cap="none" strike="noStrike">
                <a:solidFill>
                  <a:srgbClr val="FFFFFF"/>
                </a:solidFill>
                <a:latin typeface="Trebuchet MS"/>
                <a:ea typeface="Trebuchet MS"/>
                <a:cs typeface="Trebuchet MS"/>
                <a:sym typeface="Trebuchet MS"/>
              </a:defRPr>
            </a:lvl1pPr>
            <a:lvl2pPr lvl="1"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2pPr>
            <a:lvl3pPr lvl="2"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3pPr>
            <a:lvl4pPr lvl="3"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4pPr>
            <a:lvl5pPr lvl="4"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5pPr>
            <a:lvl6pPr lvl="5"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6pPr>
            <a:lvl7pPr lvl="6"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7pPr>
            <a:lvl8pPr lvl="7"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8pPr>
            <a:lvl9pPr lvl="8"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9" name="Shape 49"/>
        <p:cNvGrpSpPr/>
        <p:nvPr/>
      </p:nvGrpSpPr>
      <p:grpSpPr>
        <a:xfrm>
          <a:off x="0" y="0"/>
          <a:ext cx="0" cy="0"/>
          <a:chOff x="0" y="0"/>
          <a:chExt cx="0" cy="0"/>
        </a:xfrm>
      </p:grpSpPr>
      <p:sp>
        <p:nvSpPr>
          <p:cNvPr id="50" name="Google Shape;50;ge4e0bcd7e6_0_160"/>
          <p:cNvSpPr txBox="1"/>
          <p:nvPr>
            <p:ph type="title"/>
          </p:nvPr>
        </p:nvSpPr>
        <p:spPr>
          <a:xfrm>
            <a:off x="635000" y="3962404"/>
            <a:ext cx="11734800" cy="23130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4" name="Shape 54"/>
        <p:cNvGrpSpPr/>
        <p:nvPr/>
      </p:nvGrpSpPr>
      <p:grpSpPr>
        <a:xfrm>
          <a:off x="0" y="0"/>
          <a:ext cx="0" cy="0"/>
          <a:chOff x="0" y="0"/>
          <a:chExt cx="0" cy="0"/>
        </a:xfrm>
      </p:grpSpPr>
      <p:sp>
        <p:nvSpPr>
          <p:cNvPr id="55" name="Google Shape;55;ge4e0bcd7e6_0_165"/>
          <p:cNvSpPr txBox="1"/>
          <p:nvPr>
            <p:ph type="title"/>
          </p:nvPr>
        </p:nvSpPr>
        <p:spPr>
          <a:xfrm>
            <a:off x="635000" y="1447800"/>
            <a:ext cx="10972800" cy="22860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1" sz="6000" u="none" cap="none" strike="noStrike">
                <a:solidFill>
                  <a:schemeClr val="lt2"/>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56" name="Google Shape;56;ge4e0bcd7e6_0_165"/>
          <p:cNvSpPr txBox="1"/>
          <p:nvPr>
            <p:ph idx="1" type="body"/>
          </p:nvPr>
        </p:nvSpPr>
        <p:spPr>
          <a:xfrm>
            <a:off x="650876" y="3886200"/>
            <a:ext cx="10972800" cy="457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chemeClr val="lt1"/>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7" name="Shape 57"/>
        <p:cNvGrpSpPr/>
        <p:nvPr/>
      </p:nvGrpSpPr>
      <p:grpSpPr>
        <a:xfrm>
          <a:off x="0" y="0"/>
          <a:ext cx="0" cy="0"/>
          <a:chOff x="0" y="0"/>
          <a:chExt cx="0" cy="0"/>
        </a:xfrm>
      </p:grpSpPr>
      <p:sp>
        <p:nvSpPr>
          <p:cNvPr id="58" name="Google Shape;58;ge4e0bcd7e6_0_168"/>
          <p:cNvSpPr txBox="1"/>
          <p:nvPr>
            <p:ph type="ctrTitle"/>
          </p:nvPr>
        </p:nvSpPr>
        <p:spPr>
          <a:xfrm>
            <a:off x="1016000" y="2536829"/>
            <a:ext cx="10972800" cy="2090700"/>
          </a:xfrm>
          <a:prstGeom prst="rect">
            <a:avLst/>
          </a:prstGeom>
          <a:noFill/>
          <a:ln>
            <a:noFill/>
          </a:ln>
        </p:spPr>
        <p:txBody>
          <a:bodyPr anchorCtr="0" anchor="b"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6600" u="none" cap="none" strike="noStrike">
                <a:solidFill>
                  <a:schemeClr val="lt2"/>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59" name="Google Shape;59;ge4e0bcd7e6_0_168"/>
          <p:cNvSpPr txBox="1"/>
          <p:nvPr>
            <p:ph idx="1" type="subTitle"/>
          </p:nvPr>
        </p:nvSpPr>
        <p:spPr>
          <a:xfrm>
            <a:off x="1016000" y="4822829"/>
            <a:ext cx="10972800" cy="2492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4200"/>
              </a:spcBef>
              <a:spcAft>
                <a:spcPts val="0"/>
              </a:spcAft>
              <a:buClr>
                <a:srgbClr val="53585F"/>
              </a:buClr>
              <a:buSzPts val="3000"/>
              <a:buFont typeface="Trebuchet MS"/>
              <a:buNone/>
              <a:defRPr b="0" i="0" sz="3000" u="none" cap="none" strike="noStrike">
                <a:solidFill>
                  <a:srgbClr val="53585F"/>
                </a:solidFill>
                <a:latin typeface="Trebuchet MS"/>
                <a:ea typeface="Trebuchet MS"/>
                <a:cs typeface="Trebuchet MS"/>
                <a:sym typeface="Trebuchet MS"/>
              </a:defRPr>
            </a:lvl1pPr>
            <a:lvl2pPr lvl="1"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2pPr>
            <a:lvl3pPr lvl="2"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3pPr>
            <a:lvl4pPr lvl="3"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4pPr>
            <a:lvl5pPr lvl="4"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5pPr>
            <a:lvl6pPr lvl="5"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6pPr>
            <a:lvl7pPr lvl="6"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7pPr>
            <a:lvl8pPr lvl="7"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8pPr>
            <a:lvl9pPr lvl="8" marR="0" rtl="0" algn="ctr">
              <a:lnSpc>
                <a:spcPct val="100000"/>
              </a:lnSpc>
              <a:spcBef>
                <a:spcPts val="4200"/>
              </a:spcBef>
              <a:spcAft>
                <a:spcPts val="0"/>
              </a:spcAft>
              <a:buClr>
                <a:srgbClr val="5C6670"/>
              </a:buClr>
              <a:buSzPts val="3000"/>
              <a:buFont typeface="Trebuchet MS"/>
              <a:buNone/>
              <a:defRPr b="0" i="0" sz="3000" u="none" cap="none" strike="noStrike">
                <a:solidFill>
                  <a:srgbClr val="5C6670"/>
                </a:solidFill>
                <a:latin typeface="Trebuchet MS"/>
                <a:ea typeface="Trebuchet MS"/>
                <a:cs typeface="Trebuchet MS"/>
                <a:sym typeface="Trebuchet MS"/>
              </a:defRPr>
            </a:lvl9pPr>
          </a:lstStyle>
          <a:p/>
        </p:txBody>
      </p:sp>
      <p:sp>
        <p:nvSpPr>
          <p:cNvPr id="60" name="Google Shape;60;ge4e0bcd7e6_0_168"/>
          <p:cNvSpPr txBox="1"/>
          <p:nvPr>
            <p:ph idx="2" type="body"/>
          </p:nvPr>
        </p:nvSpPr>
        <p:spPr>
          <a:xfrm>
            <a:off x="1016000" y="1752600"/>
            <a:ext cx="10972800" cy="628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4200"/>
              </a:spcBef>
              <a:spcAft>
                <a:spcPts val="0"/>
              </a:spcAft>
              <a:buClr>
                <a:srgbClr val="000000"/>
              </a:buClr>
              <a:buSzPts val="1400"/>
              <a:buFont typeface="Arial"/>
              <a:buNone/>
              <a:defRPr b="0" i="0" sz="3200" u="none" cap="none" strike="noStrike">
                <a:solidFill>
                  <a:schemeClr val="lt2"/>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1" name="Shape 61"/>
        <p:cNvGrpSpPr/>
        <p:nvPr/>
      </p:nvGrpSpPr>
      <p:grpSpPr>
        <a:xfrm>
          <a:off x="0" y="0"/>
          <a:ext cx="0" cy="0"/>
          <a:chOff x="0" y="0"/>
          <a:chExt cx="0" cy="0"/>
        </a:xfrm>
      </p:grpSpPr>
      <p:sp>
        <p:nvSpPr>
          <p:cNvPr id="62" name="Google Shape;62;ge4e0bcd7e6_0_172"/>
          <p:cNvSpPr txBox="1"/>
          <p:nvPr>
            <p:ph type="title"/>
          </p:nvPr>
        </p:nvSpPr>
        <p:spPr>
          <a:xfrm>
            <a:off x="635000" y="533400"/>
            <a:ext cx="10972800" cy="1249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1" sz="6000" u="none" cap="none" strike="noStrike">
                <a:solidFill>
                  <a:srgbClr val="53585F"/>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sp>
        <p:nvSpPr>
          <p:cNvPr id="63" name="Google Shape;63;ge4e0bcd7e6_0_172"/>
          <p:cNvSpPr txBox="1"/>
          <p:nvPr>
            <p:ph idx="1" type="body"/>
          </p:nvPr>
        </p:nvSpPr>
        <p:spPr>
          <a:xfrm>
            <a:off x="650876" y="1905000"/>
            <a:ext cx="10972800" cy="6553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1pPr>
            <a:lvl2pPr indent="-228600" lvl="1" marL="9144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2pPr>
            <a:lvl3pPr indent="-228600" lvl="2" marL="13716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3pPr>
            <a:lvl4pPr indent="-228600" lvl="3" marL="18288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4pPr>
            <a:lvl5pPr indent="-228600" lvl="4" marL="2286000" marR="0" rtl="0" algn="l">
              <a:lnSpc>
                <a:spcPct val="100000"/>
              </a:lnSpc>
              <a:spcBef>
                <a:spcPts val="4200"/>
              </a:spcBef>
              <a:spcAft>
                <a:spcPts val="0"/>
              </a:spcAft>
              <a:buClr>
                <a:srgbClr val="000000"/>
              </a:buClr>
              <a:buSzPts val="1400"/>
              <a:buFont typeface="Arial"/>
              <a:buNone/>
              <a:defRPr b="0" i="0" sz="3000" u="none" cap="none" strike="noStrike">
                <a:solidFill>
                  <a:srgbClr val="53585F"/>
                </a:solidFill>
                <a:latin typeface="Trebuchet MS"/>
                <a:ea typeface="Trebuchet MS"/>
                <a:cs typeface="Trebuchet MS"/>
                <a:sym typeface="Trebuchet MS"/>
              </a:defRPr>
            </a:lvl5pPr>
            <a:lvl6pPr indent="-228600" lvl="5" marL="27432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4200"/>
              </a:spcBef>
              <a:spcAft>
                <a:spcPts val="0"/>
              </a:spcAft>
              <a:buClr>
                <a:srgbClr val="000000"/>
              </a:buClr>
              <a:buSzPts val="1400"/>
              <a:buFont typeface="Arial"/>
              <a:buNone/>
              <a:defRPr b="0" i="0" sz="3000" u="none" cap="none" strike="noStrike">
                <a:solidFill>
                  <a:srgbClr val="5C6670"/>
                </a:solidFill>
                <a:latin typeface="Trebuchet MS"/>
                <a:ea typeface="Trebuchet MS"/>
                <a:cs typeface="Trebuchet MS"/>
                <a:sym typeface="Trebuchet M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5" name="Shape 65"/>
        <p:cNvGrpSpPr/>
        <p:nvPr/>
      </p:nvGrpSpPr>
      <p:grpSpPr>
        <a:xfrm>
          <a:off x="0" y="0"/>
          <a:ext cx="0" cy="0"/>
          <a:chOff x="0" y="0"/>
          <a:chExt cx="0" cy="0"/>
        </a:xfrm>
      </p:grpSpPr>
      <p:pic>
        <p:nvPicPr>
          <p:cNvPr descr="fall_in_co_4x3.jpg" id="66" name="Google Shape;66;ge4e0bcd7e6_0_325"/>
          <p:cNvPicPr preferRelativeResize="0"/>
          <p:nvPr/>
        </p:nvPicPr>
        <p:blipFill rotWithShape="1">
          <a:blip r:embed="rId2">
            <a:alphaModFix/>
          </a:blip>
          <a:srcRect b="0" l="0" r="0" t="0"/>
          <a:stretch/>
        </p:blipFill>
        <p:spPr>
          <a:xfrm>
            <a:off x="0" y="0"/>
            <a:ext cx="13030200" cy="9772650"/>
          </a:xfrm>
          <a:prstGeom prst="rect">
            <a:avLst/>
          </a:prstGeom>
          <a:noFill/>
          <a:ln>
            <a:noFill/>
          </a:ln>
        </p:spPr>
      </p:pic>
      <p:sp>
        <p:nvSpPr>
          <p:cNvPr id="67" name="Google Shape;67;ge4e0bcd7e6_0_325"/>
          <p:cNvSpPr/>
          <p:nvPr/>
        </p:nvSpPr>
        <p:spPr>
          <a:xfrm>
            <a:off x="0" y="8915404"/>
            <a:ext cx="13030200" cy="866754"/>
          </a:xfrm>
          <a:custGeom>
            <a:rect b="b" l="l" r="r" t="t"/>
            <a:pathLst>
              <a:path extrusionOk="0" h="21600" w="21600">
                <a:moveTo>
                  <a:pt x="0" y="0"/>
                </a:moveTo>
                <a:lnTo>
                  <a:pt x="21600" y="0"/>
                </a:lnTo>
                <a:lnTo>
                  <a:pt x="21600" y="21600"/>
                </a:lnTo>
                <a:lnTo>
                  <a:pt x="0" y="21600"/>
                </a:lnTo>
                <a:close/>
              </a:path>
            </a:pathLst>
          </a:custGeom>
          <a:solidFill>
            <a:srgbClr val="FFD1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C6670"/>
              </a:solidFill>
              <a:latin typeface="Trebuchet MS"/>
              <a:ea typeface="Trebuchet MS"/>
              <a:cs typeface="Trebuchet MS"/>
              <a:sym typeface="Trebuchet MS"/>
            </a:endParaRPr>
          </a:p>
        </p:txBody>
      </p:sp>
      <p:pic>
        <p:nvPicPr>
          <p:cNvPr id="68" name="Google Shape;68;ge4e0bcd7e6_0_325"/>
          <p:cNvPicPr preferRelativeResize="0"/>
          <p:nvPr/>
        </p:nvPicPr>
        <p:blipFill rotWithShape="1">
          <a:blip r:embed="rId3">
            <a:alphaModFix/>
          </a:blip>
          <a:srcRect b="0" l="0" r="0" t="0"/>
          <a:stretch/>
        </p:blipFill>
        <p:spPr>
          <a:xfrm>
            <a:off x="787400" y="8987257"/>
            <a:ext cx="4846319" cy="7747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 name="Shape 40"/>
        <p:cNvGrpSpPr/>
        <p:nvPr/>
      </p:nvGrpSpPr>
      <p:grpSpPr>
        <a:xfrm>
          <a:off x="0" y="0"/>
          <a:ext cx="0" cy="0"/>
          <a:chOff x="0" y="0"/>
          <a:chExt cx="0" cy="0"/>
        </a:xfrm>
      </p:grpSpPr>
      <p:pic>
        <p:nvPicPr>
          <p:cNvPr descr="fall_in_co_4x3.jpg" id="41" name="Google Shape;41;ge4e0bcd7e6_0_151"/>
          <p:cNvPicPr preferRelativeResize="0"/>
          <p:nvPr/>
        </p:nvPicPr>
        <p:blipFill rotWithShape="1">
          <a:blip r:embed="rId1">
            <a:alphaModFix/>
          </a:blip>
          <a:srcRect b="16729" l="0" r="0" t="0"/>
          <a:stretch/>
        </p:blipFill>
        <p:spPr>
          <a:xfrm>
            <a:off x="1" y="5"/>
            <a:ext cx="13030200" cy="8136361"/>
          </a:xfrm>
          <a:prstGeom prst="rect">
            <a:avLst/>
          </a:prstGeom>
          <a:noFill/>
          <a:ln>
            <a:noFill/>
          </a:ln>
        </p:spPr>
      </p:pic>
      <p:sp>
        <p:nvSpPr>
          <p:cNvPr id="42" name="Google Shape;42;ge4e0bcd7e6_0_151"/>
          <p:cNvSpPr/>
          <p:nvPr/>
        </p:nvSpPr>
        <p:spPr>
          <a:xfrm>
            <a:off x="0" y="0"/>
            <a:ext cx="13030200" cy="8154972"/>
          </a:xfrm>
          <a:custGeom>
            <a:rect b="b" l="l" r="r" t="t"/>
            <a:pathLst>
              <a:path extrusionOk="0" h="21600" w="21600">
                <a:moveTo>
                  <a:pt x="0" y="0"/>
                </a:moveTo>
                <a:lnTo>
                  <a:pt x="21599" y="0"/>
                </a:lnTo>
                <a:lnTo>
                  <a:pt x="21599" y="21599"/>
                </a:lnTo>
                <a:lnTo>
                  <a:pt x="0" y="21599"/>
                </a:lnTo>
                <a:close/>
              </a:path>
            </a:pathLst>
          </a:custGeom>
          <a:solidFill>
            <a:srgbClr val="5C6670">
              <a:alpha val="57650"/>
            </a:srgbClr>
          </a:solidFill>
          <a:ln cap="flat" cmpd="sng" w="12700">
            <a:solidFill>
              <a:srgbClr val="85888D">
                <a:alpha val="57650"/>
              </a:srgbClr>
            </a:solidFill>
            <a:prstDash val="solid"/>
            <a:miter lim="0"/>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C6670"/>
              </a:solidFill>
              <a:latin typeface="Trebuchet MS"/>
              <a:ea typeface="Trebuchet MS"/>
              <a:cs typeface="Trebuchet MS"/>
              <a:sym typeface="Trebuchet MS"/>
            </a:endParaRPr>
          </a:p>
        </p:txBody>
      </p:sp>
      <p:sp>
        <p:nvSpPr>
          <p:cNvPr id="43" name="Google Shape;43;ge4e0bcd7e6_0_151"/>
          <p:cNvSpPr txBox="1"/>
          <p:nvPr>
            <p:ph type="title"/>
          </p:nvPr>
        </p:nvSpPr>
        <p:spPr>
          <a:xfrm>
            <a:off x="635000" y="3886204"/>
            <a:ext cx="11734800" cy="23130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1pPr>
            <a:lvl2pPr lvl="1"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2pPr>
            <a:lvl3pPr lvl="2"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3pPr>
            <a:lvl4pPr lvl="3"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4pPr>
            <a:lvl5pPr lvl="4"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5pPr>
            <a:lvl6pPr lvl="5"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6pPr>
            <a:lvl7pPr lvl="6"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7pPr>
            <a:lvl8pPr lvl="7"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8pPr>
            <a:lvl9pPr lvl="8" marR="0" rtl="0" algn="ctr">
              <a:lnSpc>
                <a:spcPct val="100000"/>
              </a:lnSpc>
              <a:spcBef>
                <a:spcPts val="0"/>
              </a:spcBef>
              <a:spcAft>
                <a:spcPts val="0"/>
              </a:spcAft>
              <a:buClr>
                <a:srgbClr val="000000"/>
              </a:buClr>
              <a:buSzPts val="1400"/>
              <a:buFont typeface="Arial"/>
              <a:buNone/>
              <a:defRPr b="1" i="1" sz="6600" u="none" cap="none" strike="noStrike">
                <a:solidFill>
                  <a:srgbClr val="FFFFFF"/>
                </a:solidFill>
                <a:latin typeface="Trebuchet MS"/>
                <a:ea typeface="Trebuchet MS"/>
                <a:cs typeface="Trebuchet MS"/>
                <a:sym typeface="Trebuchet MS"/>
              </a:defRPr>
            </a:lvl9pPr>
          </a:lstStyle>
          <a:p/>
        </p:txBody>
      </p:sp>
      <p:pic>
        <p:nvPicPr>
          <p:cNvPr id="44" name="Google Shape;44;ge4e0bcd7e6_0_151"/>
          <p:cNvPicPr preferRelativeResize="0"/>
          <p:nvPr/>
        </p:nvPicPr>
        <p:blipFill rotWithShape="1">
          <a:blip r:embed="rId2">
            <a:alphaModFix/>
          </a:blip>
          <a:srcRect b="0" l="0" r="0" t="0"/>
          <a:stretch/>
        </p:blipFill>
        <p:spPr>
          <a:xfrm>
            <a:off x="941832" y="8597852"/>
            <a:ext cx="4846319" cy="774752"/>
          </a:xfrm>
          <a:prstGeom prst="rect">
            <a:avLst/>
          </a:prstGeom>
          <a:noFill/>
          <a:ln>
            <a:noFill/>
          </a:ln>
        </p:spPr>
      </p:pic>
      <p:pic>
        <p:nvPicPr>
          <p:cNvPr id="45" name="Google Shape;45;ge4e0bcd7e6_0_151"/>
          <p:cNvPicPr preferRelativeResize="0"/>
          <p:nvPr/>
        </p:nvPicPr>
        <p:blipFill rotWithShape="1">
          <a:blip r:embed="rId3">
            <a:alphaModFix/>
          </a:blip>
          <a:srcRect b="0" l="0" r="0" t="0"/>
          <a:stretch/>
        </p:blipFill>
        <p:spPr>
          <a:xfrm>
            <a:off x="4889500" y="759074"/>
            <a:ext cx="3251201" cy="24384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3" r:id="rId4"/>
    <p:sldLayoutId id="214748365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072">
          <p15:clr>
            <a:srgbClr val="F26B43"/>
          </p15:clr>
        </p15:guide>
        <p15:guide id="2" pos="409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 name="Shape 51"/>
        <p:cNvGrpSpPr/>
        <p:nvPr/>
      </p:nvGrpSpPr>
      <p:grpSpPr>
        <a:xfrm>
          <a:off x="0" y="0"/>
          <a:ext cx="0" cy="0"/>
          <a:chOff x="0" y="0"/>
          <a:chExt cx="0" cy="0"/>
        </a:xfrm>
      </p:grpSpPr>
      <p:sp>
        <p:nvSpPr>
          <p:cNvPr id="52" name="Google Shape;52;ge4e0bcd7e6_0_162"/>
          <p:cNvSpPr/>
          <p:nvPr/>
        </p:nvSpPr>
        <p:spPr>
          <a:xfrm>
            <a:off x="0" y="8915404"/>
            <a:ext cx="13030200" cy="866754"/>
          </a:xfrm>
          <a:custGeom>
            <a:rect b="b" l="l" r="r" t="t"/>
            <a:pathLst>
              <a:path extrusionOk="0" h="21600" w="21600">
                <a:moveTo>
                  <a:pt x="0" y="0"/>
                </a:moveTo>
                <a:lnTo>
                  <a:pt x="21600" y="0"/>
                </a:lnTo>
                <a:lnTo>
                  <a:pt x="21600" y="21600"/>
                </a:lnTo>
                <a:lnTo>
                  <a:pt x="0" y="21600"/>
                </a:lnTo>
                <a:close/>
              </a:path>
            </a:pathLst>
          </a:custGeom>
          <a:solidFill>
            <a:srgbClr val="FFD100"/>
          </a:solid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53C1DD"/>
              </a:solidFill>
              <a:latin typeface="Trebuchet MS"/>
              <a:ea typeface="Trebuchet MS"/>
              <a:cs typeface="Trebuchet MS"/>
              <a:sym typeface="Trebuchet MS"/>
            </a:endParaRPr>
          </a:p>
        </p:txBody>
      </p:sp>
      <p:pic>
        <p:nvPicPr>
          <p:cNvPr id="53" name="Google Shape;53;ge4e0bcd7e6_0_162"/>
          <p:cNvPicPr preferRelativeResize="0"/>
          <p:nvPr/>
        </p:nvPicPr>
        <p:blipFill rotWithShape="1">
          <a:blip r:embed="rId1">
            <a:alphaModFix/>
          </a:blip>
          <a:srcRect b="0" l="0" r="0" t="0"/>
          <a:stretch/>
        </p:blipFill>
        <p:spPr>
          <a:xfrm>
            <a:off x="787400" y="8978848"/>
            <a:ext cx="4846319" cy="7747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4" name="Shape 6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leg.colorado.gov/bills/hb21-127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e4e0bcd7e6_0_126"/>
          <p:cNvSpPr txBox="1"/>
          <p:nvPr>
            <p:ph idx="1" type="subTitle"/>
          </p:nvPr>
        </p:nvSpPr>
        <p:spPr>
          <a:xfrm>
            <a:off x="741450" y="6663275"/>
            <a:ext cx="11409600" cy="1420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3000"/>
              <a:buFont typeface="Trebuchet MS"/>
              <a:buNone/>
            </a:pPr>
            <a:r>
              <a:t/>
            </a:r>
            <a:endParaRPr sz="2800"/>
          </a:p>
          <a:p>
            <a:pPr indent="0" lvl="0" marL="0" rtl="0" algn="ctr">
              <a:lnSpc>
                <a:spcPct val="100000"/>
              </a:lnSpc>
              <a:spcBef>
                <a:spcPts val="0"/>
              </a:spcBef>
              <a:spcAft>
                <a:spcPts val="0"/>
              </a:spcAft>
              <a:buClr>
                <a:srgbClr val="FFFFFF"/>
              </a:buClr>
              <a:buSzPts val="3000"/>
              <a:buFont typeface="Trebuchet MS"/>
              <a:buNone/>
            </a:pPr>
            <a:r>
              <a:rPr lang="en-US" sz="2800"/>
              <a:t>July 21, 2021</a:t>
            </a:r>
            <a:endParaRPr sz="2800"/>
          </a:p>
          <a:p>
            <a:pPr indent="0" lvl="0" marL="0" rtl="0" algn="ctr">
              <a:lnSpc>
                <a:spcPct val="100000"/>
              </a:lnSpc>
              <a:spcBef>
                <a:spcPts val="0"/>
              </a:spcBef>
              <a:spcAft>
                <a:spcPts val="0"/>
              </a:spcAft>
              <a:buClr>
                <a:srgbClr val="FFFFFF"/>
              </a:buClr>
              <a:buSzPts val="3000"/>
              <a:buFont typeface="Trebuchet MS"/>
              <a:buNone/>
            </a:pPr>
            <a:r>
              <a:rPr lang="en-US" sz="2800"/>
              <a:t>11 a.m.</a:t>
            </a:r>
            <a:endParaRPr sz="2800"/>
          </a:p>
          <a:p>
            <a:pPr indent="0" lvl="0" marL="0" rtl="0" algn="ctr">
              <a:lnSpc>
                <a:spcPct val="100000"/>
              </a:lnSpc>
              <a:spcBef>
                <a:spcPts val="0"/>
              </a:spcBef>
              <a:spcAft>
                <a:spcPts val="0"/>
              </a:spcAft>
              <a:buClr>
                <a:srgbClr val="FFFFFF"/>
              </a:buClr>
              <a:buSzPts val="3000"/>
              <a:buFont typeface="Trebuchet MS"/>
              <a:buNone/>
            </a:pPr>
            <a:r>
              <a:t/>
            </a:r>
            <a:endParaRPr sz="3300"/>
          </a:p>
          <a:p>
            <a:pPr indent="0" lvl="0" marL="0" rtl="0" algn="l">
              <a:lnSpc>
                <a:spcPct val="100000"/>
              </a:lnSpc>
              <a:spcBef>
                <a:spcPts val="0"/>
              </a:spcBef>
              <a:spcAft>
                <a:spcPts val="0"/>
              </a:spcAft>
              <a:buClr>
                <a:srgbClr val="FFFFFF"/>
              </a:buClr>
              <a:buSzPts val="3000"/>
              <a:buFont typeface="Trebuchet MS"/>
              <a:buNone/>
            </a:pPr>
            <a:r>
              <a:t/>
            </a:r>
            <a:endParaRPr sz="3300"/>
          </a:p>
        </p:txBody>
      </p:sp>
      <p:sp>
        <p:nvSpPr>
          <p:cNvPr id="104" name="Google Shape;104;ge4e0bcd7e6_0_126"/>
          <p:cNvSpPr txBox="1"/>
          <p:nvPr>
            <p:ph type="ctrTitle"/>
          </p:nvPr>
        </p:nvSpPr>
        <p:spPr>
          <a:xfrm>
            <a:off x="974750" y="3508653"/>
            <a:ext cx="11055300" cy="28629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1400"/>
              <a:buNone/>
            </a:pPr>
            <a:r>
              <a:rPr lang="en-US" sz="4800"/>
              <a:t>American Rescue Plan &amp; State </a:t>
            </a:r>
            <a:endParaRPr sz="4800"/>
          </a:p>
          <a:p>
            <a:pPr indent="0" lvl="0" marL="0" rtl="0" algn="ctr">
              <a:lnSpc>
                <a:spcPct val="100000"/>
              </a:lnSpc>
              <a:spcBef>
                <a:spcPts val="0"/>
              </a:spcBef>
              <a:spcAft>
                <a:spcPts val="0"/>
              </a:spcAft>
              <a:buSzPts val="1400"/>
              <a:buNone/>
            </a:pPr>
            <a:r>
              <a:rPr lang="en-US" sz="4800"/>
              <a:t>Recovery Funding </a:t>
            </a:r>
            <a:r>
              <a:rPr lang="en-US" sz="4800"/>
              <a:t>Webinar </a:t>
            </a:r>
            <a:r>
              <a:rPr lang="en-US" sz="4800"/>
              <a:t>Series</a:t>
            </a:r>
            <a:endParaRPr sz="4800"/>
          </a:p>
          <a:p>
            <a:pPr indent="0" lvl="0" marL="0" rtl="0" algn="ctr">
              <a:lnSpc>
                <a:spcPct val="100000"/>
              </a:lnSpc>
              <a:spcBef>
                <a:spcPts val="0"/>
              </a:spcBef>
              <a:spcAft>
                <a:spcPts val="0"/>
              </a:spcAft>
              <a:buSzPts val="1400"/>
              <a:buNone/>
            </a:pPr>
            <a:r>
              <a:t/>
            </a:r>
            <a:endParaRPr sz="2800"/>
          </a:p>
          <a:p>
            <a:pPr indent="0" lvl="0" marL="0" rtl="0" algn="ctr">
              <a:lnSpc>
                <a:spcPct val="100000"/>
              </a:lnSpc>
              <a:spcBef>
                <a:spcPts val="0"/>
              </a:spcBef>
              <a:spcAft>
                <a:spcPts val="0"/>
              </a:spcAft>
              <a:buSzPts val="1400"/>
              <a:buNone/>
            </a:pPr>
            <a:r>
              <a:t/>
            </a:r>
            <a:endParaRPr sz="2800"/>
          </a:p>
          <a:p>
            <a:pPr indent="0" lvl="0" marL="0" rtl="0" algn="ctr">
              <a:lnSpc>
                <a:spcPct val="100000"/>
              </a:lnSpc>
              <a:spcBef>
                <a:spcPts val="0"/>
              </a:spcBef>
              <a:spcAft>
                <a:spcPts val="0"/>
              </a:spcAft>
              <a:buSzPts val="1400"/>
              <a:buNone/>
            </a:pPr>
            <a:r>
              <a:rPr lang="en-US" sz="3800"/>
              <a:t>DOLA</a:t>
            </a:r>
            <a:r>
              <a:rPr lang="en-US" sz="3800"/>
              <a:t> </a:t>
            </a:r>
            <a:endParaRPr sz="3800"/>
          </a:p>
          <a:p>
            <a:pPr indent="0" lvl="0" marL="0" rtl="0" algn="ctr">
              <a:lnSpc>
                <a:spcPct val="100000"/>
              </a:lnSpc>
              <a:spcBef>
                <a:spcPts val="0"/>
              </a:spcBef>
              <a:spcAft>
                <a:spcPts val="0"/>
              </a:spcAft>
              <a:buSzPts val="1400"/>
              <a:buNone/>
            </a:pPr>
            <a:r>
              <a:rPr lang="en-US" sz="3800"/>
              <a:t>Community Development &amp; Housing</a:t>
            </a:r>
            <a:endParaRPr sz="3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e4e0bcd7e6_0_266"/>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SzPts val="1400"/>
              <a:buNone/>
            </a:pPr>
            <a:r>
              <a:rPr lang="en-US"/>
              <a:t>FY 2020, 2021 and 2022</a:t>
            </a:r>
            <a:endParaRPr/>
          </a:p>
        </p:txBody>
      </p:sp>
      <p:sp>
        <p:nvSpPr>
          <p:cNvPr id="157" name="Google Shape;157;ge4e0bcd7e6_0_266"/>
          <p:cNvSpPr txBox="1"/>
          <p:nvPr>
            <p:ph idx="1" type="body"/>
          </p:nvPr>
        </p:nvSpPr>
        <p:spPr>
          <a:xfrm>
            <a:off x="650875" y="1770400"/>
            <a:ext cx="10972800" cy="6114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28600" lvl="1" marL="914400" rtl="0" algn="l">
              <a:lnSpc>
                <a:spcPct val="115000"/>
              </a:lnSpc>
              <a:spcBef>
                <a:spcPts val="1000"/>
              </a:spcBef>
              <a:spcAft>
                <a:spcPts val="0"/>
              </a:spcAft>
              <a:buClr>
                <a:schemeClr val="lt2"/>
              </a:buClr>
              <a:buSzPts val="3600"/>
              <a:buNone/>
            </a:pPr>
            <a:r>
              <a:rPr lang="en-US">
                <a:solidFill>
                  <a:schemeClr val="lt2"/>
                </a:solidFill>
              </a:rPr>
              <a:t>Source			SFY2020			SFY2021			SFY2022</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lang="en-US">
                <a:solidFill>
                  <a:schemeClr val="lt2"/>
                </a:solidFill>
              </a:rPr>
              <a:t>HOME			$4.1M				$5.7					$6.7</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lang="en-US">
                <a:solidFill>
                  <a:schemeClr val="lt2"/>
                </a:solidFill>
              </a:rPr>
              <a:t>CDBG			$3.3M				$3.4					$2.9	</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lang="en-US">
                <a:solidFill>
                  <a:schemeClr val="lt2"/>
                </a:solidFill>
              </a:rPr>
              <a:t>HTF				$3.3M				$4.4					$10.0</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lang="en-US">
                <a:solidFill>
                  <a:schemeClr val="lt2"/>
                </a:solidFill>
              </a:rPr>
              <a:t>HDG			$9.2M				$21.3*				$70.0*</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i="1" lang="en-US" sz="2000">
                <a:solidFill>
                  <a:schemeClr val="lt2"/>
                </a:solidFill>
              </a:rPr>
              <a:t>(*Includes Prop EE and HB 19-1245)</a:t>
            </a:r>
            <a:endParaRPr i="1" sz="2000">
              <a:solidFill>
                <a:schemeClr val="lt2"/>
              </a:solidFill>
            </a:endParaRPr>
          </a:p>
          <a:p>
            <a:pPr indent="-228600" lvl="1" marL="914400" rtl="0" algn="l">
              <a:lnSpc>
                <a:spcPct val="115000"/>
              </a:lnSpc>
              <a:spcBef>
                <a:spcPts val="1000"/>
              </a:spcBef>
              <a:spcAft>
                <a:spcPts val="0"/>
              </a:spcAft>
              <a:buClr>
                <a:schemeClr val="lt2"/>
              </a:buClr>
              <a:buSzPts val="3600"/>
              <a:buNone/>
            </a:pPr>
            <a:r>
              <a:t/>
            </a:r>
            <a:endParaRPr>
              <a:solidFill>
                <a:schemeClr val="lt2"/>
              </a:solidFill>
            </a:endParaRPr>
          </a:p>
          <a:p>
            <a:pPr indent="-228600" lvl="1" marL="914400" rtl="0" algn="l">
              <a:lnSpc>
                <a:spcPct val="115000"/>
              </a:lnSpc>
              <a:spcBef>
                <a:spcPts val="1000"/>
              </a:spcBef>
              <a:spcAft>
                <a:spcPts val="0"/>
              </a:spcAft>
              <a:buClr>
                <a:schemeClr val="lt2"/>
              </a:buClr>
              <a:buSzPts val="3600"/>
              <a:buNone/>
            </a:pPr>
            <a:r>
              <a:rPr b="1" lang="en-US" u="sng">
                <a:solidFill>
                  <a:schemeClr val="lt2"/>
                </a:solidFill>
              </a:rPr>
              <a:t>Total			$19.9				$34.8				$89.6</a:t>
            </a:r>
            <a:endParaRPr b="1" u="sng">
              <a:solidFill>
                <a:schemeClr val="lt2"/>
              </a:solidFill>
            </a:endParaRPr>
          </a:p>
          <a:p>
            <a:pPr indent="-228600" lvl="1" marL="914400" rtl="0" algn="l">
              <a:lnSpc>
                <a:spcPct val="115000"/>
              </a:lnSpc>
              <a:spcBef>
                <a:spcPts val="1000"/>
              </a:spcBef>
              <a:spcAft>
                <a:spcPts val="0"/>
              </a:spcAft>
              <a:buClr>
                <a:schemeClr val="lt2"/>
              </a:buClr>
              <a:buSzPts val="3600"/>
              <a:buNone/>
            </a:pPr>
            <a:r>
              <a:t/>
            </a:r>
            <a:endParaRPr sz="3600">
              <a:solidFill>
                <a:schemeClr val="lt2"/>
              </a:solidFill>
            </a:endParaRPr>
          </a:p>
          <a:p>
            <a:pPr indent="0" lvl="0" marL="0" rtl="0" algn="l">
              <a:lnSpc>
                <a:spcPct val="115000"/>
              </a:lnSpc>
              <a:spcBef>
                <a:spcPts val="1000"/>
              </a:spcBef>
              <a:spcAft>
                <a:spcPts val="1200"/>
              </a:spcAft>
              <a:buSzPts val="1400"/>
              <a:buNone/>
            </a:pPr>
            <a:r>
              <a:t/>
            </a:r>
            <a:endParaRPr sz="3600">
              <a:solidFill>
                <a:srgbClr val="7F7F7F"/>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e4e0bcd7e6_0_271"/>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State Stimulus</a:t>
            </a:r>
            <a:endParaRPr/>
          </a:p>
        </p:txBody>
      </p:sp>
      <p:sp>
        <p:nvSpPr>
          <p:cNvPr id="163" name="Google Shape;163;ge4e0bcd7e6_0_271"/>
          <p:cNvSpPr txBox="1"/>
          <p:nvPr>
            <p:ph idx="1" type="body"/>
          </p:nvPr>
        </p:nvSpPr>
        <p:spPr>
          <a:xfrm>
            <a:off x="650875" y="1987700"/>
            <a:ext cx="10972800" cy="64704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lt2"/>
              </a:buClr>
              <a:buSzPts val="3600"/>
              <a:buNone/>
            </a:pPr>
            <a:r>
              <a:rPr b="1" lang="en-US" sz="2600" u="sng">
                <a:solidFill>
                  <a:schemeClr val="lt2"/>
                </a:solidFill>
              </a:rPr>
              <a:t>SB21-242</a:t>
            </a:r>
            <a:r>
              <a:rPr lang="en-US" sz="2600">
                <a:solidFill>
                  <a:schemeClr val="lt2"/>
                </a:solidFill>
              </a:rPr>
              <a:t>: Housing Development Grants Hotels Tenancy Support Program ($30M). This program provides funds to DOLA to support the purchase of underutilized hotels/motels for affordable housing or to lease rooms in these properties for those in need of affordable housing, including individuals experiencing homelessness.</a:t>
            </a:r>
            <a:endParaRPr sz="2600">
              <a:solidFill>
                <a:schemeClr val="lt2"/>
              </a:solidFill>
            </a:endParaRPr>
          </a:p>
          <a:p>
            <a:pPr indent="-228600" lvl="0" marL="457200" rtl="0" algn="l">
              <a:lnSpc>
                <a:spcPct val="100000"/>
              </a:lnSpc>
              <a:spcBef>
                <a:spcPts val="0"/>
              </a:spcBef>
              <a:spcAft>
                <a:spcPts val="0"/>
              </a:spcAft>
              <a:buClr>
                <a:schemeClr val="lt2"/>
              </a:buClr>
              <a:buSzPts val="3600"/>
              <a:buNone/>
            </a:pPr>
            <a:r>
              <a:t/>
            </a:r>
            <a:endParaRPr sz="2600">
              <a:solidFill>
                <a:schemeClr val="lt2"/>
              </a:solidFill>
            </a:endParaRPr>
          </a:p>
          <a:p>
            <a:pPr indent="-228600" lvl="0" marL="457200" rtl="0" algn="l">
              <a:lnSpc>
                <a:spcPct val="100000"/>
              </a:lnSpc>
              <a:spcBef>
                <a:spcPts val="0"/>
              </a:spcBef>
              <a:spcAft>
                <a:spcPts val="0"/>
              </a:spcAft>
              <a:buClr>
                <a:schemeClr val="lt2"/>
              </a:buClr>
              <a:buSzPts val="3600"/>
              <a:buNone/>
            </a:pPr>
            <a:r>
              <a:t/>
            </a:r>
            <a:endParaRPr sz="2600">
              <a:solidFill>
                <a:schemeClr val="lt2"/>
              </a:solidFill>
            </a:endParaRPr>
          </a:p>
          <a:p>
            <a:pPr indent="-228600" lvl="0" marL="457200" rtl="0" algn="l">
              <a:lnSpc>
                <a:spcPct val="100000"/>
              </a:lnSpc>
              <a:spcBef>
                <a:spcPts val="0"/>
              </a:spcBef>
              <a:spcAft>
                <a:spcPts val="0"/>
              </a:spcAft>
              <a:buClr>
                <a:schemeClr val="lt2"/>
              </a:buClr>
              <a:buSzPts val="3600"/>
              <a:buNone/>
            </a:pPr>
            <a:r>
              <a:rPr b="1" lang="en-US" sz="2600" u="sng">
                <a:solidFill>
                  <a:schemeClr val="lt2"/>
                </a:solidFill>
              </a:rPr>
              <a:t>HB21-1271</a:t>
            </a:r>
            <a:r>
              <a:rPr lang="en-US" sz="2600">
                <a:solidFill>
                  <a:schemeClr val="lt2"/>
                </a:solidFill>
              </a:rPr>
              <a:t>: DOLA Innovative Affordable Housing Strategies ($48M). This program will incentivize local governments to adopt land use policies which promote the creation of affordable housing. In addition the program will provide grants to local governments to create and make use of new land use policies which promote the creation of affordable housing. Finally the program will provide funding for local communities to go through a </a:t>
            </a:r>
            <a:r>
              <a:rPr lang="en-US" sz="2600" u="sng">
                <a:solidFill>
                  <a:schemeClr val="lt2"/>
                </a:solidFill>
              </a:rPr>
              <a:t>DOLA housing development toolkit</a:t>
            </a:r>
            <a:r>
              <a:rPr lang="en-US" sz="2600">
                <a:solidFill>
                  <a:schemeClr val="lt2"/>
                </a:solidFill>
              </a:rPr>
              <a:t> to help them conceive of, plan for, construct and operate new housing.</a:t>
            </a:r>
            <a:endParaRPr sz="2600">
              <a:solidFill>
                <a:schemeClr val="lt2"/>
              </a:solidFill>
            </a:endParaRPr>
          </a:p>
          <a:p>
            <a:pPr indent="-228600" lvl="0" marL="457200" rtl="0" algn="l">
              <a:lnSpc>
                <a:spcPct val="100000"/>
              </a:lnSpc>
              <a:spcBef>
                <a:spcPts val="0"/>
              </a:spcBef>
              <a:spcAft>
                <a:spcPts val="0"/>
              </a:spcAft>
              <a:buClr>
                <a:schemeClr val="lt2"/>
              </a:buClr>
              <a:buSzPts val="3600"/>
              <a:buNone/>
            </a:pPr>
            <a:r>
              <a:t/>
            </a:r>
            <a:endParaRPr sz="3600">
              <a:solidFill>
                <a:schemeClr val="lt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e3c0426adc_0_10"/>
          <p:cNvSpPr txBox="1"/>
          <p:nvPr>
            <p:ph type="ctrTitle"/>
          </p:nvPr>
        </p:nvSpPr>
        <p:spPr>
          <a:xfrm>
            <a:off x="-75" y="0"/>
            <a:ext cx="13004700" cy="8925600"/>
          </a:xfrm>
          <a:prstGeom prst="rect">
            <a:avLst/>
          </a:prstGeom>
          <a:solidFill>
            <a:srgbClr val="5C6670">
              <a:alpha val="58039"/>
            </a:srgbClr>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5800" u="none" cap="none" strike="noStrike">
                <a:solidFill>
                  <a:schemeClr val="lt1"/>
                </a:solidFill>
                <a:latin typeface="Arial"/>
                <a:ea typeface="Arial"/>
                <a:cs typeface="Arial"/>
                <a:sym typeface="Arial"/>
              </a:rPr>
              <a:t>Thank You</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5800" u="none" cap="none" strike="noStrike">
                <a:solidFill>
                  <a:schemeClr val="lt1"/>
                </a:solidFill>
                <a:latin typeface="Arial"/>
                <a:ea typeface="Arial"/>
                <a:cs typeface="Arial"/>
                <a:sym typeface="Arial"/>
              </a:rPr>
              <a:t>Q&amp;A</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0" i="1" sz="35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e4e0bcd7e6_0_131"/>
          <p:cNvSpPr txBox="1"/>
          <p:nvPr>
            <p:ph type="title"/>
          </p:nvPr>
        </p:nvSpPr>
        <p:spPr>
          <a:xfrm>
            <a:off x="650875" y="856075"/>
            <a:ext cx="12176100" cy="15720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Welcome - </a:t>
            </a:r>
            <a:endParaRPr/>
          </a:p>
          <a:p>
            <a:pPr indent="0" lvl="0" marL="0" rtl="0" algn="l">
              <a:lnSpc>
                <a:spcPct val="100000"/>
              </a:lnSpc>
              <a:spcBef>
                <a:spcPts val="0"/>
              </a:spcBef>
              <a:spcAft>
                <a:spcPts val="0"/>
              </a:spcAft>
              <a:buSzPts val="1400"/>
              <a:buNone/>
            </a:pPr>
            <a:r>
              <a:rPr lang="en-US"/>
              <a:t>Recovery Funding </a:t>
            </a:r>
            <a:r>
              <a:rPr lang="en-US"/>
              <a:t>Webinar </a:t>
            </a:r>
            <a:r>
              <a:rPr lang="en-US"/>
              <a:t>Series</a:t>
            </a:r>
            <a:endParaRPr/>
          </a:p>
        </p:txBody>
      </p:sp>
      <p:sp>
        <p:nvSpPr>
          <p:cNvPr id="110" name="Google Shape;110;ge4e0bcd7e6_0_131"/>
          <p:cNvSpPr txBox="1"/>
          <p:nvPr>
            <p:ph idx="1" type="body"/>
          </p:nvPr>
        </p:nvSpPr>
        <p:spPr>
          <a:xfrm>
            <a:off x="650875" y="2989225"/>
            <a:ext cx="10972800" cy="5469000"/>
          </a:xfrm>
          <a:prstGeom prst="rect">
            <a:avLst/>
          </a:prstGeom>
          <a:noFill/>
          <a:ln>
            <a:noFill/>
          </a:ln>
        </p:spPr>
        <p:txBody>
          <a:bodyPr anchorCtr="0" anchor="t" bIns="45700" lIns="91425" spcFirstLastPara="1" rIns="91425" wrap="square" tIns="45700">
            <a:noAutofit/>
          </a:bodyPr>
          <a:lstStyle/>
          <a:p>
            <a:pPr indent="-400050" lvl="0" marL="457200" rtl="0" algn="l">
              <a:lnSpc>
                <a:spcPct val="100000"/>
              </a:lnSpc>
              <a:spcBef>
                <a:spcPts val="0"/>
              </a:spcBef>
              <a:spcAft>
                <a:spcPts val="0"/>
              </a:spcAft>
              <a:buClr>
                <a:schemeClr val="lt2"/>
              </a:buClr>
              <a:buSzPts val="3600"/>
              <a:buChar char="●"/>
            </a:pPr>
            <a:r>
              <a:rPr lang="en-US" sz="3600">
                <a:solidFill>
                  <a:schemeClr val="lt2"/>
                </a:solidFill>
              </a:rPr>
              <a:t>New series to share important recovery funding programs on each Local Government Call</a:t>
            </a:r>
            <a:endParaRPr sz="3600">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Presentations by recovery need topics</a:t>
            </a:r>
            <a:endParaRPr sz="3600">
              <a:solidFill>
                <a:schemeClr val="lt2"/>
              </a:solidFill>
            </a:endParaRPr>
          </a:p>
          <a:p>
            <a:pPr indent="-419100" lvl="1" marL="914400" rtl="0" algn="l">
              <a:lnSpc>
                <a:spcPct val="115000"/>
              </a:lnSpc>
              <a:spcBef>
                <a:spcPts val="0"/>
              </a:spcBef>
              <a:spcAft>
                <a:spcPts val="0"/>
              </a:spcAft>
              <a:buClr>
                <a:schemeClr val="lt2"/>
              </a:buClr>
              <a:buSzPts val="3000"/>
              <a:buChar char="○"/>
            </a:pPr>
            <a:r>
              <a:rPr lang="en-US">
                <a:solidFill>
                  <a:schemeClr val="lt2"/>
                </a:solidFill>
              </a:rPr>
              <a:t>Workforce Development, Education, Housing, Economy &amp; Business, Downtown Revitalization, Community Planning &amp; Development, Wildfire, Agriculture, Energy, Water, Environment, Broadband, Transportation</a:t>
            </a:r>
            <a:endParaRPr>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Today: Community Development &amp; </a:t>
            </a:r>
            <a:r>
              <a:rPr lang="en-US" sz="3600">
                <a:solidFill>
                  <a:schemeClr val="lt2"/>
                </a:solidFill>
              </a:rPr>
              <a:t>Housing</a:t>
            </a:r>
            <a:endParaRPr sz="3600">
              <a:solidFill>
                <a:schemeClr val="lt2"/>
              </a:solidFill>
            </a:endParaRPr>
          </a:p>
          <a:p>
            <a:pPr indent="-400050" lvl="0" marL="457200" rtl="0" algn="l">
              <a:lnSpc>
                <a:spcPct val="100000"/>
              </a:lnSpc>
              <a:spcBef>
                <a:spcPts val="0"/>
              </a:spcBef>
              <a:spcAft>
                <a:spcPts val="0"/>
              </a:spcAft>
              <a:buClr>
                <a:schemeClr val="lt2"/>
              </a:buClr>
              <a:buSzPts val="3600"/>
              <a:buChar char="●"/>
            </a:pPr>
            <a:r>
              <a:rPr lang="en-US" sz="3600">
                <a:solidFill>
                  <a:schemeClr val="lt2"/>
                </a:solidFill>
              </a:rPr>
              <a:t>All presentations will be recorded</a:t>
            </a:r>
            <a:endParaRPr sz="3600">
              <a:solidFill>
                <a:schemeClr val="lt2"/>
              </a:solidFill>
            </a:endParaRPr>
          </a:p>
          <a:p>
            <a:pPr indent="0" lvl="0" marL="0" rtl="0" algn="l">
              <a:lnSpc>
                <a:spcPct val="115000"/>
              </a:lnSpc>
              <a:spcBef>
                <a:spcPts val="1200"/>
              </a:spcBef>
              <a:spcAft>
                <a:spcPts val="1200"/>
              </a:spcAft>
              <a:buSzPts val="1400"/>
              <a:buNone/>
            </a:pPr>
            <a:r>
              <a:t/>
            </a:r>
            <a:endParaRPr i="1" sz="6700">
              <a:solidFill>
                <a:schemeClr val="l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e4e0bcd7e6_0_6"/>
          <p:cNvSpPr txBox="1"/>
          <p:nvPr>
            <p:ph type="ctrTitle"/>
          </p:nvPr>
        </p:nvSpPr>
        <p:spPr>
          <a:xfrm>
            <a:off x="0" y="0"/>
            <a:ext cx="13093800" cy="8939700"/>
          </a:xfrm>
          <a:prstGeom prst="rect">
            <a:avLst/>
          </a:prstGeom>
          <a:solidFill>
            <a:srgbClr val="5C6670">
              <a:alpha val="58040"/>
            </a:srgbClr>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1" i="1" lang="en-US" sz="4800">
                <a:solidFill>
                  <a:schemeClr val="lt1"/>
                </a:solidFill>
                <a:latin typeface="Trebuchet MS"/>
                <a:ea typeface="Trebuchet MS"/>
                <a:cs typeface="Trebuchet MS"/>
                <a:sym typeface="Trebuchet MS"/>
              </a:rPr>
              <a:t>Division of Local Government</a:t>
            </a:r>
            <a:endParaRPr b="1" i="1" sz="4800">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800"/>
              <a:buFont typeface="Arial"/>
              <a:buNone/>
            </a:pPr>
            <a:r>
              <a:rPr b="1" lang="en-US" sz="4200" u="none" cap="none" strike="noStrike">
                <a:solidFill>
                  <a:schemeClr val="lt1"/>
                </a:solidFill>
                <a:latin typeface="Trebuchet MS"/>
                <a:ea typeface="Trebuchet MS"/>
                <a:cs typeface="Trebuchet MS"/>
                <a:sym typeface="Trebuchet MS"/>
              </a:rPr>
              <a:t>Community</a:t>
            </a:r>
            <a:r>
              <a:rPr b="1" lang="en-US" sz="4200">
                <a:solidFill>
                  <a:schemeClr val="lt1"/>
                </a:solidFill>
                <a:latin typeface="Trebuchet MS"/>
                <a:ea typeface="Trebuchet MS"/>
                <a:cs typeface="Trebuchet MS"/>
                <a:sym typeface="Trebuchet MS"/>
              </a:rPr>
              <a:t> </a:t>
            </a:r>
            <a:r>
              <a:rPr b="1" lang="en-US" sz="4200" u="none" cap="none" strike="noStrike">
                <a:solidFill>
                  <a:schemeClr val="lt1"/>
                </a:solidFill>
                <a:latin typeface="Trebuchet MS"/>
                <a:ea typeface="Trebuchet MS"/>
                <a:cs typeface="Trebuchet MS"/>
                <a:sym typeface="Trebuchet MS"/>
              </a:rPr>
              <a:t>Development Office</a:t>
            </a:r>
            <a:endParaRPr b="0" sz="4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800"/>
              <a:buFont typeface="Arial"/>
              <a:buNone/>
            </a:pPr>
            <a:r>
              <a:t/>
            </a:r>
            <a:endParaRPr b="0" i="0" sz="5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3800" u="none" cap="none" strike="noStrike">
                <a:solidFill>
                  <a:schemeClr val="lt1"/>
                </a:solidFill>
                <a:latin typeface="Arial"/>
                <a:ea typeface="Arial"/>
                <a:cs typeface="Arial"/>
                <a:sym typeface="Arial"/>
              </a:rPr>
              <a:t>Andy Hill, CDO Director</a:t>
            </a:r>
            <a:endParaRPr b="0" i="1" sz="4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e3cd66e15e_0_0"/>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Why is this Important?</a:t>
            </a:r>
            <a:endParaRPr/>
          </a:p>
        </p:txBody>
      </p:sp>
      <p:sp>
        <p:nvSpPr>
          <p:cNvPr id="121" name="Google Shape;121;ge3cd66e15e_0_0"/>
          <p:cNvSpPr txBox="1"/>
          <p:nvPr>
            <p:ph idx="1" type="body"/>
          </p:nvPr>
        </p:nvSpPr>
        <p:spPr>
          <a:xfrm>
            <a:off x="650875" y="1987700"/>
            <a:ext cx="11824154" cy="6470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3600"/>
              <a:buNone/>
            </a:pPr>
            <a:r>
              <a:rPr lang="en-US" u="sng">
                <a:solidFill>
                  <a:schemeClr val="lt2"/>
                </a:solidFill>
                <a:latin typeface="Trebuchet MS"/>
                <a:ea typeface="Trebuchet MS"/>
                <a:cs typeface="Trebuchet MS"/>
                <a:sym typeface="Trebuchet MS"/>
                <a:hlinkClick r:id="rId3">
                  <a:extLst>
                    <a:ext uri="{A12FA001-AC4F-418D-AE19-62706E023703}">
                      <ahyp:hlinkClr val="tx"/>
                    </a:ext>
                  </a:extLst>
                </a:hlinkClick>
              </a:rPr>
              <a:t>HB21-1271</a:t>
            </a:r>
            <a:r>
              <a:rPr lang="en-US">
                <a:solidFill>
                  <a:schemeClr val="lt2"/>
                </a:solidFill>
                <a:latin typeface="Trebuchet MS"/>
                <a:ea typeface="Trebuchet MS"/>
                <a:cs typeface="Trebuchet MS"/>
                <a:sym typeface="Trebuchet MS"/>
              </a:rPr>
              <a:t> signed by Governor on 6/27/2021</a:t>
            </a:r>
            <a:endParaRPr/>
          </a:p>
          <a:p>
            <a:pPr indent="0" lvl="0" marL="0" rtl="0" algn="l">
              <a:lnSpc>
                <a:spcPct val="100000"/>
              </a:lnSpc>
              <a:spcBef>
                <a:spcPts val="0"/>
              </a:spcBef>
              <a:spcAft>
                <a:spcPts val="0"/>
              </a:spcAft>
              <a:buClr>
                <a:schemeClr val="lt2"/>
              </a:buClr>
              <a:buSzPts val="3600"/>
              <a:buNone/>
            </a:pPr>
            <a:r>
              <a:t/>
            </a:r>
            <a:endParaRPr>
              <a:solidFill>
                <a:schemeClr val="lt2"/>
              </a:solidFill>
              <a:latin typeface="Trebuchet MS"/>
              <a:ea typeface="Trebuchet MS"/>
              <a:cs typeface="Trebuchet MS"/>
              <a:sym typeface="Trebuchet MS"/>
            </a:endParaRPr>
          </a:p>
          <a:p>
            <a:pPr indent="-457200" lvl="0" marL="457200" rtl="0" algn="l">
              <a:lnSpc>
                <a:spcPct val="100000"/>
              </a:lnSpc>
              <a:spcBef>
                <a:spcPts val="0"/>
              </a:spcBef>
              <a:spcAft>
                <a:spcPts val="0"/>
              </a:spcAft>
              <a:buClr>
                <a:schemeClr val="lt2"/>
              </a:buClr>
              <a:buSzPts val="3600"/>
              <a:buFont typeface="Arial"/>
              <a:buChar char="•"/>
            </a:pPr>
            <a:r>
              <a:rPr lang="en-US">
                <a:latin typeface="Trebuchet MS"/>
                <a:ea typeface="Trebuchet MS"/>
                <a:cs typeface="Trebuchet MS"/>
                <a:sym typeface="Trebuchet MS"/>
              </a:rPr>
              <a:t>To address affordable housing crisis - assist municipalities and counties in incentivizing and supporting affordable housing development </a:t>
            </a:r>
            <a:endParaRPr/>
          </a:p>
          <a:p>
            <a:pPr indent="0" lvl="0" marL="0" rtl="0" algn="l">
              <a:lnSpc>
                <a:spcPct val="100000"/>
              </a:lnSpc>
              <a:spcBef>
                <a:spcPts val="0"/>
              </a:spcBef>
              <a:spcAft>
                <a:spcPts val="0"/>
              </a:spcAft>
              <a:buClr>
                <a:schemeClr val="lt2"/>
              </a:buClr>
              <a:buSzPts val="3600"/>
              <a:buNone/>
            </a:pPr>
            <a:r>
              <a:t/>
            </a:r>
            <a:endParaRPr>
              <a:latin typeface="Trebuchet MS"/>
              <a:ea typeface="Trebuchet MS"/>
              <a:cs typeface="Trebuchet MS"/>
              <a:sym typeface="Trebuchet MS"/>
            </a:endParaRPr>
          </a:p>
          <a:p>
            <a:pPr indent="-457200" lvl="0" marL="457200" rtl="0" algn="l">
              <a:lnSpc>
                <a:spcPct val="100000"/>
              </a:lnSpc>
              <a:spcBef>
                <a:spcPts val="0"/>
              </a:spcBef>
              <a:spcAft>
                <a:spcPts val="0"/>
              </a:spcAft>
              <a:buClr>
                <a:schemeClr val="lt2"/>
              </a:buClr>
              <a:buSzPts val="3600"/>
              <a:buFont typeface="Arial"/>
              <a:buChar char="•"/>
            </a:pPr>
            <a:r>
              <a:rPr lang="en-US">
                <a:latin typeface="Trebuchet MS"/>
                <a:ea typeface="Trebuchet MS"/>
                <a:cs typeface="Trebuchet MS"/>
                <a:sym typeface="Trebuchet MS"/>
              </a:rPr>
              <a:t>Provides needed funding and resources to local governments to remove </a:t>
            </a:r>
            <a:r>
              <a:rPr lang="en-US"/>
              <a:t>any regulatory or review process </a:t>
            </a:r>
            <a:r>
              <a:rPr lang="en-US">
                <a:latin typeface="Trebuchet MS"/>
                <a:ea typeface="Trebuchet MS"/>
                <a:cs typeface="Trebuchet MS"/>
                <a:sym typeface="Trebuchet MS"/>
              </a:rPr>
              <a:t>barriers and add incentives so they qualify for </a:t>
            </a:r>
            <a:r>
              <a:rPr lang="en-US"/>
              <a:t>I</a:t>
            </a:r>
            <a:r>
              <a:rPr lang="en-US">
                <a:latin typeface="Trebuchet MS"/>
                <a:ea typeface="Trebuchet MS"/>
                <a:cs typeface="Trebuchet MS"/>
                <a:sym typeface="Trebuchet MS"/>
              </a:rPr>
              <a:t>ncentive </a:t>
            </a:r>
            <a:r>
              <a:rPr lang="en-US"/>
              <a:t>G</a:t>
            </a:r>
            <a:r>
              <a:rPr lang="en-US">
                <a:latin typeface="Trebuchet MS"/>
                <a:ea typeface="Trebuchet MS"/>
                <a:cs typeface="Trebuchet MS"/>
                <a:sym typeface="Trebuchet MS"/>
              </a:rPr>
              <a:t>rants</a:t>
            </a:r>
            <a:br>
              <a:rPr lang="en-US">
                <a:latin typeface="Trebuchet MS"/>
                <a:ea typeface="Trebuchet MS"/>
                <a:cs typeface="Trebuchet MS"/>
                <a:sym typeface="Trebuchet MS"/>
              </a:rPr>
            </a:br>
            <a:endParaRPr>
              <a:latin typeface="Trebuchet MS"/>
              <a:ea typeface="Trebuchet MS"/>
              <a:cs typeface="Trebuchet MS"/>
              <a:sym typeface="Trebuchet MS"/>
            </a:endParaRPr>
          </a:p>
          <a:p>
            <a:pPr indent="-457200" lvl="0" marL="457200" rtl="0" algn="l">
              <a:lnSpc>
                <a:spcPct val="100000"/>
              </a:lnSpc>
              <a:spcBef>
                <a:spcPts val="0"/>
              </a:spcBef>
              <a:spcAft>
                <a:spcPts val="0"/>
              </a:spcAft>
              <a:buClr>
                <a:schemeClr val="lt2"/>
              </a:buClr>
              <a:buSzPts val="3600"/>
              <a:buFont typeface="Arial"/>
              <a:buChar char="•"/>
            </a:pPr>
            <a:r>
              <a:rPr lang="en-US">
                <a:latin typeface="Trebuchet MS"/>
                <a:ea typeface="Trebuchet MS"/>
                <a:cs typeface="Trebuchet MS"/>
                <a:sym typeface="Trebuchet MS"/>
              </a:rPr>
              <a:t>Awards funds to local governments to incentivize/subsidize local affordable housing development(s)</a:t>
            </a:r>
            <a:endParaRPr>
              <a:latin typeface="Trebuchet MS"/>
              <a:ea typeface="Trebuchet MS"/>
              <a:cs typeface="Trebuchet MS"/>
              <a:sym typeface="Trebuchet MS"/>
            </a:endParaRPr>
          </a:p>
          <a:p>
            <a:pPr indent="0" lvl="0" marL="0" rtl="0" algn="l">
              <a:lnSpc>
                <a:spcPct val="100000"/>
              </a:lnSpc>
              <a:spcBef>
                <a:spcPts val="0"/>
              </a:spcBef>
              <a:spcAft>
                <a:spcPts val="0"/>
              </a:spcAft>
              <a:buClr>
                <a:schemeClr val="lt2"/>
              </a:buClr>
              <a:buSzPts val="3600"/>
              <a:buNone/>
            </a:pPr>
            <a:r>
              <a:t/>
            </a:r>
            <a:endParaRPr>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e3cd66e15e_0_5"/>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5400"/>
              <a:t>3 DOLA Grant Programs Created</a:t>
            </a:r>
            <a:endParaRPr sz="5400"/>
          </a:p>
        </p:txBody>
      </p:sp>
      <p:sp>
        <p:nvSpPr>
          <p:cNvPr id="127" name="Google Shape;127;ge3cd66e15e_0_5"/>
          <p:cNvSpPr txBox="1"/>
          <p:nvPr>
            <p:ph idx="1" type="body"/>
          </p:nvPr>
        </p:nvSpPr>
        <p:spPr>
          <a:xfrm>
            <a:off x="650875" y="2073725"/>
            <a:ext cx="12134400" cy="6572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3200">
                <a:solidFill>
                  <a:schemeClr val="lt2"/>
                </a:solidFill>
                <a:latin typeface="Trebuchet MS"/>
                <a:ea typeface="Trebuchet MS"/>
                <a:cs typeface="Trebuchet MS"/>
                <a:sym typeface="Trebuchet MS"/>
              </a:rPr>
              <a:t>1. Housing Development Incentives Grant ($3</a:t>
            </a:r>
            <a:r>
              <a:rPr lang="en-US" sz="3200">
                <a:solidFill>
                  <a:schemeClr val="lt2"/>
                </a:solidFill>
              </a:rPr>
              <a:t>7</a:t>
            </a:r>
            <a:r>
              <a:rPr lang="en-US" sz="3200">
                <a:solidFill>
                  <a:schemeClr val="lt2"/>
                </a:solidFill>
                <a:latin typeface="Trebuchet MS"/>
                <a:ea typeface="Trebuchet MS"/>
                <a:cs typeface="Trebuchet MS"/>
                <a:sym typeface="Trebuchet MS"/>
              </a:rPr>
              <a:t>.</a:t>
            </a:r>
            <a:r>
              <a:rPr lang="en-US" sz="3200">
                <a:solidFill>
                  <a:schemeClr val="lt2"/>
                </a:solidFill>
              </a:rPr>
              <a:t>7</a:t>
            </a:r>
            <a:r>
              <a:rPr lang="en-US" sz="3200">
                <a:solidFill>
                  <a:schemeClr val="lt2"/>
                </a:solidFill>
                <a:latin typeface="Trebuchet MS"/>
                <a:ea typeface="Trebuchet MS"/>
                <a:cs typeface="Trebuchet MS"/>
                <a:sym typeface="Trebuchet MS"/>
              </a:rPr>
              <a:t>M to award)</a:t>
            </a:r>
            <a:endParaRPr/>
          </a:p>
          <a:p>
            <a:pPr indent="-277813" lvl="0" marL="800100" rtl="0" algn="l">
              <a:lnSpc>
                <a:spcPct val="100000"/>
              </a:lnSpc>
              <a:spcBef>
                <a:spcPts val="0"/>
              </a:spcBef>
              <a:spcAft>
                <a:spcPts val="0"/>
              </a:spcAft>
              <a:buSzPts val="1400"/>
              <a:buFont typeface="Courier New"/>
              <a:buChar char="o"/>
            </a:pPr>
            <a:r>
              <a:rPr lang="en-US" sz="3200">
                <a:solidFill>
                  <a:schemeClr val="lt2"/>
                </a:solidFill>
                <a:latin typeface="Trebuchet MS"/>
                <a:ea typeface="Trebuchet MS"/>
                <a:cs typeface="Trebuchet MS"/>
                <a:sym typeface="Trebuchet MS"/>
              </a:rPr>
              <a:t>To qualify, applicants must adopt at least 3 strategies from the menu of options in the statute</a:t>
            </a:r>
            <a:br>
              <a:rPr lang="en-US" sz="3200">
                <a:solidFill>
                  <a:schemeClr val="lt2"/>
                </a:solidFill>
                <a:latin typeface="Trebuchet MS"/>
                <a:ea typeface="Trebuchet MS"/>
                <a:cs typeface="Trebuchet MS"/>
                <a:sym typeface="Trebuchet MS"/>
              </a:rPr>
            </a:br>
            <a:endParaRPr sz="3200">
              <a:solidFill>
                <a:schemeClr val="lt2"/>
              </a:solidFill>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rPr lang="en-US" sz="3200">
                <a:solidFill>
                  <a:schemeClr val="lt2"/>
                </a:solidFill>
                <a:latin typeface="Trebuchet MS"/>
                <a:ea typeface="Trebuchet MS"/>
                <a:cs typeface="Trebuchet MS"/>
                <a:sym typeface="Trebuchet MS"/>
              </a:rPr>
              <a:t>2. Planning Grant Program ($</a:t>
            </a:r>
            <a:r>
              <a:rPr lang="en-US" sz="3200">
                <a:solidFill>
                  <a:schemeClr val="lt2"/>
                </a:solidFill>
              </a:rPr>
              <a:t>6.8</a:t>
            </a:r>
            <a:r>
              <a:rPr lang="en-US" sz="3200">
                <a:solidFill>
                  <a:schemeClr val="lt2"/>
                </a:solidFill>
                <a:latin typeface="Trebuchet MS"/>
                <a:ea typeface="Trebuchet MS"/>
                <a:cs typeface="Trebuchet MS"/>
                <a:sym typeface="Trebuchet MS"/>
              </a:rPr>
              <a:t>M to award)</a:t>
            </a:r>
            <a:endParaRPr/>
          </a:p>
          <a:p>
            <a:pPr indent="-277813" lvl="0" marL="800100" rtl="0" algn="l">
              <a:lnSpc>
                <a:spcPct val="100000"/>
              </a:lnSpc>
              <a:spcBef>
                <a:spcPts val="0"/>
              </a:spcBef>
              <a:spcAft>
                <a:spcPts val="0"/>
              </a:spcAft>
              <a:buSzPts val="1400"/>
              <a:buFont typeface="Courier New"/>
              <a:buChar char="o"/>
            </a:pPr>
            <a:r>
              <a:rPr lang="en-US" sz="3200">
                <a:solidFill>
                  <a:schemeClr val="lt2"/>
                </a:solidFill>
                <a:latin typeface="Trebuchet MS"/>
                <a:ea typeface="Trebuchet MS"/>
                <a:cs typeface="Trebuchet MS"/>
                <a:sym typeface="Trebuchet MS"/>
              </a:rPr>
              <a:t>Also updating the state’s model municipal and county land use codes</a:t>
            </a:r>
            <a:br>
              <a:rPr lang="en-US" sz="3200">
                <a:solidFill>
                  <a:schemeClr val="lt2"/>
                </a:solidFill>
                <a:latin typeface="Trebuchet MS"/>
                <a:ea typeface="Trebuchet MS"/>
                <a:cs typeface="Trebuchet MS"/>
                <a:sym typeface="Trebuchet MS"/>
              </a:rPr>
            </a:br>
            <a:endParaRPr sz="3200">
              <a:solidFill>
                <a:schemeClr val="lt2"/>
              </a:solidFill>
              <a:latin typeface="Trebuchet MS"/>
              <a:ea typeface="Trebuchet MS"/>
              <a:cs typeface="Trebuchet MS"/>
              <a:sym typeface="Trebuchet MS"/>
            </a:endParaRPr>
          </a:p>
          <a:p>
            <a:pPr indent="0" lvl="0" marL="0" rtl="0" algn="l">
              <a:lnSpc>
                <a:spcPct val="100000"/>
              </a:lnSpc>
              <a:spcBef>
                <a:spcPts val="0"/>
              </a:spcBef>
              <a:spcAft>
                <a:spcPts val="0"/>
              </a:spcAft>
              <a:buSzPts val="1400"/>
              <a:buNone/>
            </a:pPr>
            <a:r>
              <a:rPr lang="en-US" sz="3200">
                <a:solidFill>
                  <a:schemeClr val="lt2"/>
                </a:solidFill>
                <a:latin typeface="Trebuchet MS"/>
                <a:ea typeface="Trebuchet MS"/>
                <a:cs typeface="Trebuchet MS"/>
                <a:sym typeface="Trebuchet MS"/>
              </a:rPr>
              <a:t>3. Housing Toolkit $1.6M (total budget)</a:t>
            </a:r>
            <a:endParaRPr/>
          </a:p>
          <a:p>
            <a:pPr indent="-277813" lvl="0" marL="800100" rtl="0" algn="l">
              <a:lnSpc>
                <a:spcPct val="100000"/>
              </a:lnSpc>
              <a:spcBef>
                <a:spcPts val="0"/>
              </a:spcBef>
              <a:spcAft>
                <a:spcPts val="0"/>
              </a:spcAft>
              <a:buSzPts val="1400"/>
              <a:buFont typeface="Courier New"/>
              <a:buChar char="o"/>
            </a:pPr>
            <a:r>
              <a:rPr lang="en-US" sz="3200">
                <a:solidFill>
                  <a:schemeClr val="lt2"/>
                </a:solidFill>
                <a:latin typeface="Trebuchet MS"/>
                <a:ea typeface="Trebuchet MS"/>
                <a:cs typeface="Trebuchet MS"/>
                <a:sym typeface="Trebuchet MS"/>
              </a:rPr>
              <a:t>Cohort-led intensive technical assistance and planning work</a:t>
            </a:r>
            <a:br>
              <a:rPr lang="en-US" sz="3200">
                <a:solidFill>
                  <a:schemeClr val="lt2"/>
                </a:solidFill>
                <a:latin typeface="Trebuchet MS"/>
                <a:ea typeface="Trebuchet MS"/>
                <a:cs typeface="Trebuchet MS"/>
                <a:sym typeface="Trebuchet MS"/>
              </a:rPr>
            </a:br>
            <a:endParaRPr sz="1200">
              <a:solidFill>
                <a:schemeClr val="lt2"/>
              </a:solidFill>
              <a:latin typeface="Trebuchet MS"/>
              <a:ea typeface="Trebuchet MS"/>
              <a:cs typeface="Trebuchet MS"/>
              <a:sym typeface="Trebuchet MS"/>
            </a:endParaRPr>
          </a:p>
          <a:p>
            <a:pPr indent="0" lvl="0" marL="0" rtl="0" algn="l">
              <a:lnSpc>
                <a:spcPct val="100000"/>
              </a:lnSpc>
              <a:spcBef>
                <a:spcPts val="2200"/>
              </a:spcBef>
              <a:spcAft>
                <a:spcPts val="0"/>
              </a:spcAft>
              <a:buSzPts val="1400"/>
              <a:buNone/>
            </a:pPr>
            <a:r>
              <a:rPr i="1" lang="en-US" sz="3200">
                <a:solidFill>
                  <a:schemeClr val="lt2"/>
                </a:solidFill>
                <a:latin typeface="Trebuchet MS"/>
                <a:ea typeface="Trebuchet MS"/>
                <a:cs typeface="Trebuchet MS"/>
                <a:sym typeface="Trebuchet MS"/>
              </a:rPr>
              <a:t>All program guidelines to be posted by 9/1/2021</a:t>
            </a:r>
            <a:endParaRPr i="1" sz="3200">
              <a:solidFill>
                <a:schemeClr val="lt2"/>
              </a:solidFill>
              <a:latin typeface="Trebuchet MS"/>
              <a:ea typeface="Trebuchet MS"/>
              <a:cs typeface="Trebuchet MS"/>
              <a:sym typeface="Trebuchet MS"/>
            </a:endParaRPr>
          </a:p>
          <a:p>
            <a:pPr indent="0" lvl="0" marL="0" rtl="0" algn="l">
              <a:lnSpc>
                <a:spcPct val="100000"/>
              </a:lnSpc>
              <a:spcBef>
                <a:spcPts val="2200"/>
              </a:spcBef>
              <a:spcAft>
                <a:spcPts val="1200"/>
              </a:spcAft>
              <a:buSzPts val="1400"/>
              <a:buNone/>
            </a:pPr>
            <a:r>
              <a:rPr i="1" lang="en-US" sz="3200">
                <a:solidFill>
                  <a:schemeClr val="lt2"/>
                </a:solidFill>
                <a:latin typeface="Trebuchet MS"/>
                <a:ea typeface="Trebuchet MS"/>
                <a:cs typeface="Trebuchet MS"/>
                <a:sym typeface="Trebuchet MS"/>
              </a:rPr>
              <a:t>Funds must be spent by 6/30/2024</a:t>
            </a:r>
            <a:endParaRPr i="1" sz="3200">
              <a:solidFill>
                <a:srgbClr val="7F7F7F"/>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e3cd66e15e_0_10"/>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a:t>Key Takeaways for Local Govts</a:t>
            </a:r>
            <a:endParaRPr/>
          </a:p>
        </p:txBody>
      </p:sp>
      <p:sp>
        <p:nvSpPr>
          <p:cNvPr id="133" name="Google Shape;133;ge3cd66e15e_0_10"/>
          <p:cNvSpPr txBox="1"/>
          <p:nvPr>
            <p:ph idx="1" type="body"/>
          </p:nvPr>
        </p:nvSpPr>
        <p:spPr>
          <a:xfrm>
            <a:off x="650875" y="1987700"/>
            <a:ext cx="10972800" cy="64704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lt2"/>
              </a:buClr>
              <a:buSzPts val="3600"/>
              <a:buNone/>
            </a:pPr>
            <a:r>
              <a:t/>
            </a:r>
            <a:endParaRPr sz="3600">
              <a:solidFill>
                <a:schemeClr val="lt2"/>
              </a:solidFill>
            </a:endParaRPr>
          </a:p>
          <a:p>
            <a:pPr indent="-228600" lvl="0" marL="457200" rtl="0" algn="l">
              <a:lnSpc>
                <a:spcPct val="100000"/>
              </a:lnSpc>
              <a:spcBef>
                <a:spcPts val="0"/>
              </a:spcBef>
              <a:spcAft>
                <a:spcPts val="0"/>
              </a:spcAft>
              <a:buClr>
                <a:schemeClr val="lt2"/>
              </a:buClr>
              <a:buSzPts val="3600"/>
              <a:buNone/>
            </a:pPr>
            <a:r>
              <a:t/>
            </a:r>
            <a:endParaRPr sz="3600">
              <a:solidFill>
                <a:schemeClr val="lt2"/>
              </a:solidFill>
            </a:endParaRPr>
          </a:p>
          <a:p>
            <a:pPr indent="0" lvl="0" marL="457200" rtl="0" algn="l">
              <a:lnSpc>
                <a:spcPct val="100000"/>
              </a:lnSpc>
              <a:spcBef>
                <a:spcPts val="0"/>
              </a:spcBef>
              <a:spcAft>
                <a:spcPts val="0"/>
              </a:spcAft>
              <a:buSzPts val="1400"/>
              <a:buNone/>
            </a:pPr>
            <a:r>
              <a:t/>
            </a:r>
            <a:endParaRPr sz="3300">
              <a:solidFill>
                <a:srgbClr val="7F7F7F"/>
              </a:solidFill>
              <a:latin typeface="Source Sans Pro"/>
              <a:ea typeface="Source Sans Pro"/>
              <a:cs typeface="Source Sans Pro"/>
              <a:sym typeface="Source Sans Pro"/>
            </a:endParaRPr>
          </a:p>
        </p:txBody>
      </p:sp>
      <p:sp>
        <p:nvSpPr>
          <p:cNvPr id="134" name="Google Shape;134;ge3cd66e15e_0_10"/>
          <p:cNvSpPr txBox="1"/>
          <p:nvPr/>
        </p:nvSpPr>
        <p:spPr>
          <a:xfrm>
            <a:off x="650875" y="1987700"/>
            <a:ext cx="11824154" cy="6470400"/>
          </a:xfrm>
          <a:prstGeom prst="rect">
            <a:avLst/>
          </a:prstGeom>
          <a:noFill/>
          <a:ln>
            <a:noFill/>
          </a:ln>
        </p:spPr>
        <p:txBody>
          <a:bodyPr anchorCtr="0" anchor="t" bIns="45700" lIns="91425" spcFirstLastPara="1" rIns="91425" wrap="square" tIns="45700">
            <a:noAutofit/>
          </a:bodyPr>
          <a:lstStyle/>
          <a:p>
            <a:pPr indent="-457200" lvl="0" marL="457200" marR="0" rtl="0" algn="l">
              <a:lnSpc>
                <a:spcPct val="100000"/>
              </a:lnSpc>
              <a:spcBef>
                <a:spcPts val="0"/>
              </a:spcBef>
              <a:spcAft>
                <a:spcPts val="0"/>
              </a:spcAft>
              <a:buClr>
                <a:schemeClr val="lt2"/>
              </a:buClr>
              <a:buSzPts val="3600"/>
              <a:buFont typeface="Arial"/>
              <a:buChar char="•"/>
            </a:pPr>
            <a:r>
              <a:rPr b="0" i="0" lang="en-US" sz="3000" u="none" cap="none" strike="noStrike">
                <a:solidFill>
                  <a:srgbClr val="53585F"/>
                </a:solidFill>
                <a:latin typeface="Trebuchet MS"/>
                <a:ea typeface="Trebuchet MS"/>
                <a:cs typeface="Trebuchet MS"/>
                <a:sym typeface="Trebuchet MS"/>
              </a:rPr>
              <a:t>Work with your planners to evaluate whether you need to apply for a planning grant (and/or a housing needs assessment)</a:t>
            </a:r>
            <a:endParaRPr/>
          </a:p>
          <a:p>
            <a:pPr indent="-457200" lvl="0" marL="457200" marR="0" rtl="0" algn="l">
              <a:lnSpc>
                <a:spcPct val="100000"/>
              </a:lnSpc>
              <a:spcBef>
                <a:spcPts val="1800"/>
              </a:spcBef>
              <a:spcAft>
                <a:spcPts val="0"/>
              </a:spcAft>
              <a:buClr>
                <a:schemeClr val="lt2"/>
              </a:buClr>
              <a:buSzPts val="3600"/>
              <a:buFont typeface="Arial"/>
              <a:buChar char="•"/>
            </a:pPr>
            <a:r>
              <a:rPr b="0" i="0" lang="en-US" sz="3000" u="none" cap="none" strike="noStrike">
                <a:solidFill>
                  <a:srgbClr val="53585F"/>
                </a:solidFill>
                <a:latin typeface="Trebuchet MS"/>
                <a:ea typeface="Trebuchet MS"/>
                <a:cs typeface="Trebuchet MS"/>
                <a:sym typeface="Trebuchet MS"/>
              </a:rPr>
              <a:t>Start talking now with your affordable housing community about potential Incentives Grant Program projects </a:t>
            </a:r>
            <a:endParaRPr/>
          </a:p>
          <a:p>
            <a:pPr indent="-457200" lvl="0" marL="457200" marR="0" rtl="0" algn="l">
              <a:lnSpc>
                <a:spcPct val="100000"/>
              </a:lnSpc>
              <a:spcBef>
                <a:spcPts val="1800"/>
              </a:spcBef>
              <a:spcAft>
                <a:spcPts val="0"/>
              </a:spcAft>
              <a:buClr>
                <a:schemeClr val="lt2"/>
              </a:buClr>
              <a:buSzPts val="3600"/>
              <a:buFont typeface="Arial"/>
              <a:buChar char="•"/>
            </a:pPr>
            <a:r>
              <a:rPr b="0" i="0" lang="en-US" sz="3000" u="none" cap="none" strike="noStrike">
                <a:solidFill>
                  <a:srgbClr val="53585F"/>
                </a:solidFill>
                <a:latin typeface="Trebuchet MS"/>
                <a:ea typeface="Trebuchet MS"/>
                <a:cs typeface="Trebuchet MS"/>
                <a:sym typeface="Trebuchet MS"/>
              </a:rPr>
              <a:t>Think ahead about how you will create an inclusive and equitable public engagement process and will ensure strategies adopted consider and address equity</a:t>
            </a:r>
            <a:endParaRPr/>
          </a:p>
          <a:p>
            <a:pPr indent="-457200" lvl="0" marL="457200" marR="0" rtl="0" algn="l">
              <a:lnSpc>
                <a:spcPct val="100000"/>
              </a:lnSpc>
              <a:spcBef>
                <a:spcPts val="1800"/>
              </a:spcBef>
              <a:spcAft>
                <a:spcPts val="0"/>
              </a:spcAft>
              <a:buClr>
                <a:schemeClr val="lt2"/>
              </a:buClr>
              <a:buSzPts val="3600"/>
              <a:buFont typeface="Arial"/>
              <a:buChar char="•"/>
            </a:pPr>
            <a:r>
              <a:rPr b="0" i="0" lang="en-US" sz="3000" u="none" cap="none" strike="noStrike">
                <a:solidFill>
                  <a:srgbClr val="53585F"/>
                </a:solidFill>
                <a:latin typeface="Trebuchet MS"/>
                <a:ea typeface="Trebuchet MS"/>
                <a:cs typeface="Trebuchet MS"/>
                <a:sym typeface="Trebuchet MS"/>
              </a:rPr>
              <a:t>Think about timing -</a:t>
            </a:r>
            <a:r>
              <a:rPr lang="en-US" sz="3000">
                <a:solidFill>
                  <a:srgbClr val="53585F"/>
                </a:solidFill>
                <a:latin typeface="Trebuchet MS"/>
                <a:ea typeface="Trebuchet MS"/>
                <a:cs typeface="Trebuchet MS"/>
                <a:sym typeface="Trebuchet MS"/>
              </a:rPr>
              <a:t>fast-paced</a:t>
            </a:r>
            <a:endParaRPr/>
          </a:p>
          <a:p>
            <a:pPr indent="-457200" lvl="0" marL="457200" marR="0" rtl="0" algn="l">
              <a:lnSpc>
                <a:spcPct val="100000"/>
              </a:lnSpc>
              <a:spcBef>
                <a:spcPts val="1800"/>
              </a:spcBef>
              <a:spcAft>
                <a:spcPts val="1800"/>
              </a:spcAft>
              <a:buClr>
                <a:schemeClr val="lt2"/>
              </a:buClr>
              <a:buSzPts val="3600"/>
              <a:buFont typeface="Arial"/>
              <a:buChar char="•"/>
            </a:pPr>
            <a:r>
              <a:rPr b="0" i="0" lang="en-US" sz="3000" u="none" cap="none" strike="noStrike">
                <a:solidFill>
                  <a:srgbClr val="53585F"/>
                </a:solidFill>
                <a:latin typeface="Trebuchet MS"/>
                <a:ea typeface="Trebuchet MS"/>
                <a:cs typeface="Trebuchet MS"/>
                <a:sym typeface="Trebuchet MS"/>
              </a:rPr>
              <a:t>Share your input- how would your community like to use these funds? Timing and other challenges? What can we do to make it easy for grantees to spend these funds quickly and effectively?</a:t>
            </a:r>
            <a:endParaRPr b="0" i="0" sz="3000" u="none" cap="none" strike="noStrike">
              <a:solidFill>
                <a:srgbClr val="53585F"/>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r>
              <a:rPr lang="en-US" sz="5400"/>
              <a:t>Main Street Open for Business</a:t>
            </a:r>
            <a:endParaRPr sz="5400"/>
          </a:p>
        </p:txBody>
      </p:sp>
      <p:sp>
        <p:nvSpPr>
          <p:cNvPr id="140" name="Google Shape;140;p2"/>
          <p:cNvSpPr txBox="1"/>
          <p:nvPr>
            <p:ph idx="1" type="body"/>
          </p:nvPr>
        </p:nvSpPr>
        <p:spPr>
          <a:xfrm>
            <a:off x="650875" y="1987699"/>
            <a:ext cx="11824154" cy="6911371"/>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Clr>
                <a:schemeClr val="lt2"/>
              </a:buClr>
              <a:buSzPts val="3600"/>
              <a:buFont typeface="Arial"/>
              <a:buChar char="•"/>
            </a:pPr>
            <a:r>
              <a:rPr lang="en-US">
                <a:latin typeface="Trebuchet MS"/>
                <a:ea typeface="Trebuchet MS"/>
                <a:cs typeface="Trebuchet MS"/>
                <a:sym typeface="Trebuchet MS"/>
              </a:rPr>
              <a:t>Municipalities, counties, and COGs bundle façade, repair, and energy investment projects (downtown/main street businesses)- up to $1M (approx $6M total; </a:t>
            </a:r>
            <a:r>
              <a:rPr lang="en-US"/>
              <a:t>5% admin costs </a:t>
            </a:r>
            <a:r>
              <a:rPr lang="en-US">
                <a:latin typeface="Trebuchet MS"/>
                <a:ea typeface="Trebuchet MS"/>
                <a:cs typeface="Trebuchet MS"/>
                <a:sym typeface="Trebuchet MS"/>
              </a:rPr>
              <a:t>allowed)</a:t>
            </a:r>
            <a:endParaRPr/>
          </a:p>
          <a:p>
            <a:pPr indent="-457200" lvl="0" marL="457200" rtl="0" algn="l">
              <a:lnSpc>
                <a:spcPct val="100000"/>
              </a:lnSpc>
              <a:spcBef>
                <a:spcPts val="1200"/>
              </a:spcBef>
              <a:spcAft>
                <a:spcPts val="0"/>
              </a:spcAft>
              <a:buClr>
                <a:schemeClr val="lt2"/>
              </a:buClr>
              <a:buSzPts val="3600"/>
              <a:buFont typeface="Arial"/>
              <a:buChar char="•"/>
            </a:pPr>
            <a:r>
              <a:rPr lang="en-US">
                <a:latin typeface="Trebuchet MS"/>
                <a:ea typeface="Trebuchet MS"/>
                <a:cs typeface="Trebuchet MS"/>
                <a:sym typeface="Trebuchet MS"/>
              </a:rPr>
              <a:t>Objective is to increase sales, business retention, job retention and creation, and reduce energy costs (create ripple eff</a:t>
            </a:r>
            <a:r>
              <a:rPr lang="en-US"/>
              <a:t>ect of investment)</a:t>
            </a:r>
            <a:endParaRPr/>
          </a:p>
          <a:p>
            <a:pPr indent="-457200" lvl="0" marL="457200" rtl="0" algn="l">
              <a:lnSpc>
                <a:spcPct val="100000"/>
              </a:lnSpc>
              <a:spcBef>
                <a:spcPts val="1200"/>
              </a:spcBef>
              <a:spcAft>
                <a:spcPts val="0"/>
              </a:spcAft>
              <a:buClr>
                <a:schemeClr val="lt2"/>
              </a:buClr>
              <a:buSzPts val="3600"/>
              <a:buFont typeface="Arial"/>
              <a:buChar char="•"/>
            </a:pPr>
            <a:r>
              <a:rPr lang="en-US">
                <a:latin typeface="Trebuchet MS"/>
                <a:ea typeface="Trebuchet MS"/>
                <a:cs typeface="Trebuchet MS"/>
                <a:sym typeface="Trebuchet MS"/>
              </a:rPr>
              <a:t>First deadline Aug. 23, 2021 (rolling cycle)</a:t>
            </a:r>
            <a:endParaRPr/>
          </a:p>
          <a:p>
            <a:pPr indent="-457200" lvl="0" marL="457200" rtl="0" algn="l">
              <a:lnSpc>
                <a:spcPct val="100000"/>
              </a:lnSpc>
              <a:spcBef>
                <a:spcPts val="1200"/>
              </a:spcBef>
              <a:spcAft>
                <a:spcPts val="0"/>
              </a:spcAft>
              <a:buClr>
                <a:schemeClr val="lt2"/>
              </a:buClr>
              <a:buSzPts val="3600"/>
              <a:buFont typeface="Arial"/>
              <a:buChar char="•"/>
            </a:pPr>
            <a:r>
              <a:rPr lang="en-US">
                <a:latin typeface="Trebuchet MS"/>
                <a:ea typeface="Trebuchet MS"/>
                <a:cs typeface="Trebuchet MS"/>
                <a:sym typeface="Trebuchet MS"/>
              </a:rPr>
              <a:t>All work must be completed by June 30, 2022</a:t>
            </a:r>
            <a:endParaRPr/>
          </a:p>
          <a:p>
            <a:pPr indent="0" lvl="0" marL="0" rtl="0" algn="l">
              <a:lnSpc>
                <a:spcPct val="150000"/>
              </a:lnSpc>
              <a:spcBef>
                <a:spcPts val="1200"/>
              </a:spcBef>
              <a:spcAft>
                <a:spcPts val="0"/>
              </a:spcAft>
              <a:buClr>
                <a:schemeClr val="lt2"/>
              </a:buClr>
              <a:buSzPts val="3600"/>
              <a:buNone/>
            </a:pPr>
            <a:r>
              <a:t/>
            </a:r>
            <a:endParaRPr sz="1700"/>
          </a:p>
          <a:p>
            <a:pPr indent="0" lvl="0" marL="0" rtl="0" algn="l">
              <a:lnSpc>
                <a:spcPct val="150000"/>
              </a:lnSpc>
              <a:spcBef>
                <a:spcPts val="0"/>
              </a:spcBef>
              <a:spcAft>
                <a:spcPts val="0"/>
              </a:spcAft>
              <a:buClr>
                <a:schemeClr val="lt2"/>
              </a:buClr>
              <a:buSzPts val="3600"/>
              <a:buNone/>
            </a:pPr>
            <a:r>
              <a:t/>
            </a:r>
            <a:endParaRPr sz="1700"/>
          </a:p>
          <a:p>
            <a:pPr indent="0" lvl="0" marL="0" rtl="0" algn="l">
              <a:lnSpc>
                <a:spcPct val="100000"/>
              </a:lnSpc>
              <a:spcBef>
                <a:spcPts val="0"/>
              </a:spcBef>
              <a:spcAft>
                <a:spcPts val="0"/>
              </a:spcAft>
              <a:buClr>
                <a:schemeClr val="lt2"/>
              </a:buClr>
              <a:buSzPts val="3600"/>
              <a:buNone/>
            </a:pPr>
            <a:r>
              <a:rPr lang="en-US" sz="2400">
                <a:latin typeface="Trebuchet MS"/>
                <a:ea typeface="Trebuchet MS"/>
                <a:cs typeface="Trebuchet MS"/>
                <a:sym typeface="Trebuchet MS"/>
              </a:rPr>
              <a:t>Façade work, awnings, HVAC, removal of non-historical false fronts, repair windows/doors, exterior painting, roofing, permanent signage, solar panels, etc)</a:t>
            </a:r>
            <a:endParaRPr sz="2400">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e4e0bcd7e6_0_320"/>
          <p:cNvSpPr txBox="1"/>
          <p:nvPr>
            <p:ph type="ctrTitle"/>
          </p:nvPr>
        </p:nvSpPr>
        <p:spPr>
          <a:xfrm>
            <a:off x="0" y="0"/>
            <a:ext cx="13093800" cy="8939700"/>
          </a:xfrm>
          <a:prstGeom prst="rect">
            <a:avLst/>
          </a:prstGeom>
          <a:solidFill>
            <a:srgbClr val="5C6670">
              <a:alpha val="57650"/>
            </a:srgbClr>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800"/>
              <a:buFont typeface="Arial"/>
              <a:buNone/>
            </a:pPr>
            <a:r>
              <a:t/>
            </a:r>
            <a:endParaRPr b="1" i="0" sz="48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1" i="1" lang="en-US" sz="4800" u="none" cap="none" strike="noStrike">
                <a:solidFill>
                  <a:schemeClr val="lt1"/>
                </a:solidFill>
                <a:latin typeface="Trebuchet MS"/>
                <a:ea typeface="Trebuchet MS"/>
                <a:cs typeface="Trebuchet MS"/>
                <a:sym typeface="Trebuchet MS"/>
              </a:rPr>
              <a:t>Division of Housing</a:t>
            </a:r>
            <a:endParaRPr b="1" i="1" sz="48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5800"/>
              <a:buFont typeface="Arial"/>
              <a:buNone/>
            </a:pPr>
            <a:r>
              <a:t/>
            </a:r>
            <a:endParaRPr b="0" i="0" sz="57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800"/>
              <a:buFont typeface="Arial"/>
              <a:buNone/>
            </a:pPr>
            <a:r>
              <a:rPr b="0" i="0" lang="en-US" sz="3800" u="none" cap="none" strike="noStrike">
                <a:solidFill>
                  <a:schemeClr val="lt1"/>
                </a:solidFill>
                <a:latin typeface="Arial"/>
                <a:ea typeface="Arial"/>
                <a:cs typeface="Arial"/>
                <a:sym typeface="Arial"/>
              </a:rPr>
              <a:t>Andrew Paredes</a:t>
            </a:r>
            <a:endParaRPr b="0" i="0" sz="38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400"/>
              <a:buFont typeface="Arial"/>
              <a:buNone/>
            </a:pPr>
            <a:r>
              <a:t/>
            </a:r>
            <a:endParaRPr b="0" i="1" sz="44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e4e0bcd7e6_0_261"/>
          <p:cNvSpPr txBox="1"/>
          <p:nvPr>
            <p:ph type="title"/>
          </p:nvPr>
        </p:nvSpPr>
        <p:spPr>
          <a:xfrm>
            <a:off x="650875" y="600925"/>
            <a:ext cx="10972800" cy="10296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0"/>
              </a:spcAft>
              <a:buSzPts val="1400"/>
              <a:buNone/>
            </a:pPr>
            <a:r>
              <a:rPr b="1" lang="en-US" sz="3200">
                <a:solidFill>
                  <a:srgbClr val="000000"/>
                </a:solidFill>
              </a:rPr>
              <a:t>Colorado Recovery </a:t>
            </a:r>
            <a:endParaRPr b="1" sz="3200">
              <a:solidFill>
                <a:srgbClr val="000000"/>
              </a:solidFill>
            </a:endParaRPr>
          </a:p>
          <a:p>
            <a:pPr indent="0" lvl="0" marL="0" rtl="0" algn="ctr">
              <a:lnSpc>
                <a:spcPct val="100000"/>
              </a:lnSpc>
              <a:spcBef>
                <a:spcPts val="0"/>
              </a:spcBef>
              <a:spcAft>
                <a:spcPts val="0"/>
              </a:spcAft>
              <a:buSzPts val="1400"/>
              <a:buNone/>
            </a:pPr>
            <a:r>
              <a:rPr b="1" lang="en-US" sz="3200">
                <a:solidFill>
                  <a:srgbClr val="000000"/>
                </a:solidFill>
              </a:rPr>
              <a:t>ARP - What We Know . . .</a:t>
            </a:r>
            <a:endParaRPr/>
          </a:p>
        </p:txBody>
      </p:sp>
      <p:sp>
        <p:nvSpPr>
          <p:cNvPr id="151" name="Google Shape;151;ge4e0bcd7e6_0_261"/>
          <p:cNvSpPr txBox="1"/>
          <p:nvPr>
            <p:ph idx="1" type="body"/>
          </p:nvPr>
        </p:nvSpPr>
        <p:spPr>
          <a:xfrm>
            <a:off x="650875" y="1987700"/>
            <a:ext cx="10972800" cy="64218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Clr>
                <a:schemeClr val="lt2"/>
              </a:buClr>
              <a:buSzPts val="2800"/>
              <a:buChar char="●"/>
            </a:pPr>
            <a:r>
              <a:rPr b="1" lang="en-US" sz="2800">
                <a:solidFill>
                  <a:schemeClr val="lt2"/>
                </a:solidFill>
              </a:rPr>
              <a:t>Funds for Housing</a:t>
            </a:r>
            <a:endParaRPr b="1" sz="2800">
              <a:solidFill>
                <a:schemeClr val="lt2"/>
              </a:solidFill>
            </a:endParaRPr>
          </a:p>
          <a:p>
            <a:pPr indent="-387350" lvl="1" marL="914400" rtl="0" algn="l">
              <a:lnSpc>
                <a:spcPct val="100000"/>
              </a:lnSpc>
              <a:spcBef>
                <a:spcPts val="0"/>
              </a:spcBef>
              <a:spcAft>
                <a:spcPts val="0"/>
              </a:spcAft>
              <a:buClr>
                <a:schemeClr val="lt2"/>
              </a:buClr>
              <a:buSzPts val="2500"/>
              <a:buChar char="○"/>
            </a:pPr>
            <a:r>
              <a:rPr lang="en-US" sz="2500">
                <a:solidFill>
                  <a:schemeClr val="lt2"/>
                </a:solidFill>
              </a:rPr>
              <a:t>$550 M other funds for housing to address the housing needs of populations, households, or geographic areas disproportionately affected by the pandemic.</a:t>
            </a:r>
            <a:endParaRPr sz="2500">
              <a:solidFill>
                <a:schemeClr val="lt2"/>
              </a:solidFill>
            </a:endParaRPr>
          </a:p>
          <a:p>
            <a:pPr indent="-387350" lvl="2" marL="1371600" rtl="0" algn="l">
              <a:lnSpc>
                <a:spcPct val="100000"/>
              </a:lnSpc>
              <a:spcBef>
                <a:spcPts val="0"/>
              </a:spcBef>
              <a:spcAft>
                <a:spcPts val="0"/>
              </a:spcAft>
              <a:buClr>
                <a:schemeClr val="lt2"/>
              </a:buClr>
              <a:buSzPts val="2500"/>
              <a:buChar char="■"/>
            </a:pPr>
            <a:r>
              <a:rPr lang="en-US" sz="2500">
                <a:solidFill>
                  <a:schemeClr val="lt2"/>
                </a:solidFill>
              </a:rPr>
              <a:t>HB21-1329 appropriates $100M to DOH immediately.</a:t>
            </a:r>
            <a:endParaRPr sz="2500">
              <a:solidFill>
                <a:schemeClr val="lt2"/>
              </a:solidFill>
            </a:endParaRPr>
          </a:p>
          <a:p>
            <a:pPr indent="-387350" lvl="2" marL="1371600" rtl="0" algn="l">
              <a:lnSpc>
                <a:spcPct val="100000"/>
              </a:lnSpc>
              <a:spcBef>
                <a:spcPts val="0"/>
              </a:spcBef>
              <a:spcAft>
                <a:spcPts val="0"/>
              </a:spcAft>
              <a:buClr>
                <a:schemeClr val="lt2"/>
              </a:buClr>
              <a:buSzPts val="2500"/>
              <a:buChar char="■"/>
            </a:pPr>
            <a:r>
              <a:rPr lang="en-US" sz="2500">
                <a:solidFill>
                  <a:schemeClr val="lt2"/>
                </a:solidFill>
              </a:rPr>
              <a:t>Interim task force to determine $450M	</a:t>
            </a:r>
            <a:endParaRPr sz="2500">
              <a:solidFill>
                <a:schemeClr val="lt2"/>
              </a:solidFill>
            </a:endParaRPr>
          </a:p>
          <a:p>
            <a:pPr indent="-387350" lvl="1" marL="914400" rtl="0" algn="l">
              <a:lnSpc>
                <a:spcPct val="100000"/>
              </a:lnSpc>
              <a:spcBef>
                <a:spcPts val="0"/>
              </a:spcBef>
              <a:spcAft>
                <a:spcPts val="0"/>
              </a:spcAft>
              <a:buClr>
                <a:schemeClr val="lt2"/>
              </a:buClr>
              <a:buSzPts val="2500"/>
              <a:buChar char="○"/>
            </a:pPr>
            <a:r>
              <a:rPr lang="en-US" sz="2500">
                <a:solidFill>
                  <a:schemeClr val="lt2"/>
                </a:solidFill>
              </a:rPr>
              <a:t>$305 M addl Emergency Rental Assistance to continue ERAP program. </a:t>
            </a:r>
            <a:r>
              <a:rPr i="1" lang="en-US" sz="2500">
                <a:solidFill>
                  <a:schemeClr val="lt2"/>
                </a:solidFill>
              </a:rPr>
              <a:t>(In addition to $385 M from HR-133)</a:t>
            </a:r>
            <a:endParaRPr i="1" sz="2500">
              <a:solidFill>
                <a:schemeClr val="lt2"/>
              </a:solidFill>
            </a:endParaRPr>
          </a:p>
          <a:p>
            <a:pPr indent="-387350" lvl="1" marL="914400" rtl="0" algn="l">
              <a:lnSpc>
                <a:spcPct val="100000"/>
              </a:lnSpc>
              <a:spcBef>
                <a:spcPts val="0"/>
              </a:spcBef>
              <a:spcAft>
                <a:spcPts val="0"/>
              </a:spcAft>
              <a:buClr>
                <a:schemeClr val="lt2"/>
              </a:buClr>
              <a:buSzPts val="2500"/>
              <a:buChar char="○"/>
            </a:pPr>
            <a:r>
              <a:rPr lang="en-US" sz="2500">
                <a:solidFill>
                  <a:schemeClr val="lt2"/>
                </a:solidFill>
              </a:rPr>
              <a:t>$175 M Homeowner Assistance Fund (planning will be underway soon)</a:t>
            </a:r>
            <a:endParaRPr sz="2500">
              <a:solidFill>
                <a:schemeClr val="lt2"/>
              </a:solidFill>
            </a:endParaRPr>
          </a:p>
          <a:p>
            <a:pPr indent="-387350" lvl="1" marL="914400" rtl="0" algn="l">
              <a:lnSpc>
                <a:spcPct val="100000"/>
              </a:lnSpc>
              <a:spcBef>
                <a:spcPts val="0"/>
              </a:spcBef>
              <a:spcAft>
                <a:spcPts val="0"/>
              </a:spcAft>
              <a:buClr>
                <a:schemeClr val="lt2"/>
              </a:buClr>
              <a:buSzPts val="2500"/>
              <a:buChar char="○"/>
            </a:pPr>
            <a:r>
              <a:rPr lang="en-US" sz="2500">
                <a:solidFill>
                  <a:schemeClr val="lt2"/>
                </a:solidFill>
              </a:rPr>
              <a:t>1023 Emergency Housing Vouchers </a:t>
            </a:r>
            <a:endParaRPr sz="2500">
              <a:solidFill>
                <a:schemeClr val="lt2"/>
              </a:solidFill>
            </a:endParaRPr>
          </a:p>
          <a:p>
            <a:pPr indent="-387350" lvl="2" marL="1371600" rtl="0" algn="l">
              <a:lnSpc>
                <a:spcPct val="100000"/>
              </a:lnSpc>
              <a:spcBef>
                <a:spcPts val="0"/>
              </a:spcBef>
              <a:spcAft>
                <a:spcPts val="0"/>
              </a:spcAft>
              <a:buClr>
                <a:schemeClr val="lt2"/>
              </a:buClr>
              <a:buSzPts val="2500"/>
              <a:buChar char="■"/>
            </a:pPr>
            <a:r>
              <a:rPr lang="en-US" sz="2500">
                <a:solidFill>
                  <a:schemeClr val="lt2"/>
                </a:solidFill>
              </a:rPr>
              <a:t>Vouchers for people experiencing homelessness or at risk of homelessness; people fleeing domestic violence</a:t>
            </a:r>
            <a:endParaRPr sz="2500">
              <a:solidFill>
                <a:schemeClr val="lt2"/>
              </a:solidFill>
            </a:endParaRPr>
          </a:p>
          <a:p>
            <a:pPr indent="-387350" lvl="1" marL="914400" rtl="0" algn="l">
              <a:lnSpc>
                <a:spcPct val="100000"/>
              </a:lnSpc>
              <a:spcBef>
                <a:spcPts val="0"/>
              </a:spcBef>
              <a:spcAft>
                <a:spcPts val="0"/>
              </a:spcAft>
              <a:buClr>
                <a:schemeClr val="lt2"/>
              </a:buClr>
              <a:buSzPts val="2500"/>
              <a:buChar char="○"/>
            </a:pPr>
            <a:r>
              <a:rPr lang="en-US" sz="2500">
                <a:solidFill>
                  <a:schemeClr val="lt2"/>
                </a:solidFill>
              </a:rPr>
              <a:t>$66 M HOME funds</a:t>
            </a:r>
            <a:endParaRPr sz="2500">
              <a:solidFill>
                <a:schemeClr val="lt2"/>
              </a:solidFill>
            </a:endParaRPr>
          </a:p>
          <a:p>
            <a:pPr indent="-387350" lvl="2" marL="1371600" rtl="0" algn="l">
              <a:lnSpc>
                <a:spcPct val="100000"/>
              </a:lnSpc>
              <a:spcBef>
                <a:spcPts val="0"/>
              </a:spcBef>
              <a:spcAft>
                <a:spcPts val="0"/>
              </a:spcAft>
              <a:buClr>
                <a:schemeClr val="lt2"/>
              </a:buClr>
              <a:buSzPts val="2500"/>
              <a:buChar char="■"/>
            </a:pPr>
            <a:r>
              <a:rPr lang="en-US" sz="2500">
                <a:solidFill>
                  <a:schemeClr val="lt2"/>
                </a:solidFill>
              </a:rPr>
              <a:t>Create housing and services for people experiencing homelessness or at risk of homelessness</a:t>
            </a:r>
            <a:endParaRPr sz="2500">
              <a:solidFill>
                <a:schemeClr val="lt2"/>
              </a:solidFill>
            </a:endParaRPr>
          </a:p>
          <a:p>
            <a:pPr indent="0" lvl="0" marL="457200" rtl="0" algn="l">
              <a:lnSpc>
                <a:spcPct val="100000"/>
              </a:lnSpc>
              <a:spcBef>
                <a:spcPts val="0"/>
              </a:spcBef>
              <a:spcAft>
                <a:spcPts val="0"/>
              </a:spcAft>
              <a:buSzPts val="1400"/>
              <a:buNone/>
            </a:pPr>
            <a:r>
              <a:t/>
            </a:r>
            <a:endParaRPr sz="3600">
              <a:solidFill>
                <a:schemeClr val="lt2"/>
              </a:solidFill>
            </a:endParaRPr>
          </a:p>
          <a:p>
            <a:pPr indent="-228600" lvl="0" marL="457200" rtl="0" algn="l">
              <a:lnSpc>
                <a:spcPct val="100000"/>
              </a:lnSpc>
              <a:spcBef>
                <a:spcPts val="0"/>
              </a:spcBef>
              <a:spcAft>
                <a:spcPts val="0"/>
              </a:spcAft>
              <a:buClr>
                <a:schemeClr val="lt2"/>
              </a:buClr>
              <a:buSzPts val="3600"/>
              <a:buNone/>
            </a:pPr>
            <a:r>
              <a:t/>
            </a:r>
            <a:endParaRPr sz="3600">
              <a:solidFill>
                <a:schemeClr val="lt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6_Office Theme">
  <a:themeElements>
    <a:clrScheme name="Custom 1">
      <a:dk1>
        <a:srgbClr val="000000"/>
      </a:dk1>
      <a:lt1>
        <a:srgbClr val="FFFFFF"/>
      </a:lt1>
      <a:dk2>
        <a:srgbClr val="005868"/>
      </a:dk2>
      <a:lt2>
        <a:srgbClr val="EEECE1"/>
      </a:lt2>
      <a:accent1>
        <a:srgbClr val="E52D00"/>
      </a:accent1>
      <a:accent2>
        <a:srgbClr val="002426"/>
      </a:accent2>
      <a:accent3>
        <a:srgbClr val="665100"/>
      </a:accent3>
      <a:accent4>
        <a:srgbClr val="EFD5A8"/>
      </a:accent4>
      <a:accent5>
        <a:srgbClr val="4BACC6"/>
      </a:accent5>
      <a:accent6>
        <a:srgbClr val="F79646"/>
      </a:accent6>
      <a:hlink>
        <a:srgbClr val="0000FF"/>
      </a:hlink>
      <a:folHlink>
        <a:srgbClr val="8017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7_Office Theme">
  <a:themeElements>
    <a:clrScheme name="">
      <a:dk1>
        <a:srgbClr val="FFFFFF"/>
      </a:dk1>
      <a:lt1>
        <a:srgbClr val="FFFFFF"/>
      </a:lt1>
      <a:dk2>
        <a:srgbClr val="DCDEE0"/>
      </a:dk2>
      <a:lt2>
        <a:srgbClr val="53585F"/>
      </a:lt2>
      <a:accent1>
        <a:srgbClr val="0365C0"/>
      </a:accent1>
      <a:accent2>
        <a:srgbClr val="00882B"/>
      </a:accent2>
      <a:accent3>
        <a:srgbClr val="FFFFFF"/>
      </a:accent3>
      <a:accent4>
        <a:srgbClr val="DADADA"/>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2019-05-14T13:59:43Z</dcterms:created>
  <dc:creator>Bryant, Natriece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0x0101008E083E6299981A4DB5A772BF07AD851C</vt:lpwstr>
  </property>
</Properties>
</file>