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9753600" cx="130048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2">
          <p15:clr>
            <a:srgbClr val="A4A3A4"/>
          </p15:clr>
        </p15:guide>
        <p15:guide id="2" pos="40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http://customooxmlschemas.google.com/">
      <go:slidesCustomData xmlns:go="http://customooxmlschemas.google.com/" r:id="rId32" roundtripDataSignature="AMtx7mgfBQjCQCwd4w54cu2tvdn9Z5fD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2" orient="horz"/>
        <p:guide pos="40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rial"/>
                <a:ea typeface="Arial"/>
                <a:cs typeface="Arial"/>
                <a:sym typeface="Arial"/>
              </a:defRPr>
            </a:lvl1pPr>
            <a:lvl2pPr indent="-228600" lvl="1" marL="9144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rial"/>
                <a:ea typeface="Arial"/>
                <a:cs typeface="Arial"/>
                <a:sym typeface="Arial"/>
              </a:defRPr>
            </a:lvl2pPr>
            <a:lvl3pPr indent="-228600" lvl="2" marL="13716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rial"/>
                <a:ea typeface="Arial"/>
                <a:cs typeface="Arial"/>
                <a:sym typeface="Arial"/>
              </a:defRPr>
            </a:lvl3pPr>
            <a:lvl4pPr indent="-228600" lvl="3" marL="18288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rial"/>
                <a:ea typeface="Arial"/>
                <a:cs typeface="Arial"/>
                <a:sym typeface="Arial"/>
              </a:defRPr>
            </a:lvl4pPr>
            <a:lvl5pPr indent="-228600" lvl="4" marL="22860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66" name="Google Shape;66;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66ee5e4c9_0_7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This program </a:t>
            </a:r>
            <a:r>
              <a:rPr lang="en-US" sz="1100">
                <a:solidFill>
                  <a:schemeClr val="dk1"/>
                </a:solidFill>
              </a:rPr>
              <a:t>provides grants, technical assistance and/or startup and growth loans for small businesses that have been disproportionately impacted by the COVID-19 pandemic.</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The $1.79M, one-time allocation will have applications opening in August of 2021 and will be supported by the Minority Business Office at OEDIT.</a:t>
            </a:r>
            <a:endParaRPr sz="1100">
              <a:solidFill>
                <a:schemeClr val="dk1"/>
              </a:solidFill>
            </a:endParaRPr>
          </a:p>
        </p:txBody>
      </p:sp>
      <p:sp>
        <p:nvSpPr>
          <p:cNvPr id="119" name="Google Shape;119;ge66ee5e4c9_0_7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66ee5e4c9_0_31: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SzPts val="1100"/>
              <a:buNone/>
            </a:pPr>
            <a:r>
              <a:rPr b="1" lang="en-US" sz="1000">
                <a:solidFill>
                  <a:schemeClr val="dk1"/>
                </a:solidFill>
              </a:rPr>
              <a:t>T</a:t>
            </a:r>
            <a:r>
              <a:rPr lang="en-US" sz="1100">
                <a:solidFill>
                  <a:schemeClr val="dk1"/>
                </a:solidFill>
              </a:rPr>
              <a:t>he Small Business Accelerated Growth Program </a:t>
            </a:r>
            <a:r>
              <a:rPr lang="en-US" sz="1100">
                <a:solidFill>
                  <a:schemeClr val="dk1"/>
                </a:solidFill>
              </a:rPr>
              <a:t>will concentrate on the development and deployment of tools and resources that foster the growth of existing companies with 19 or fewer employees that have moved from the start-up stage into the second-stage and/or are on the verge of rapid growth or profitability. Ensuring these businesses can grow and create jobs will help restore our economy quickly and efficiently. </a:t>
            </a:r>
            <a:r>
              <a:rPr lang="en-US" sz="1100">
                <a:solidFill>
                  <a:srgbClr val="222222"/>
                </a:solidFill>
                <a:highlight>
                  <a:schemeClr val="lt1"/>
                </a:highlight>
              </a:rPr>
              <a:t>SB21-241 appropriates $1.65M for the program, and the Colorado Startup Loan Fund (HB21-1288) sets aside $1.35M for grants for these businesses. </a:t>
            </a:r>
            <a:r>
              <a:rPr lang="en-US" sz="1100">
                <a:solidFill>
                  <a:schemeClr val="dk1"/>
                </a:solidFill>
              </a:rPr>
              <a:t>The Colorado Small Business Development Center Network develop and operate this program. </a:t>
            </a:r>
            <a:r>
              <a:rPr lang="en-US" sz="1100">
                <a:solidFill>
                  <a:srgbClr val="282924"/>
                </a:solidFill>
                <a:highlight>
                  <a:srgbClr val="FFFFFF"/>
                </a:highlight>
              </a:rPr>
              <a:t>Businesses demonstrating success and need under the program will then be eligible for funding under the Colorado Startup Loan Fund, which I mentioned a few slides earlier. </a:t>
            </a:r>
            <a:endParaRPr sz="1100">
              <a:solidFill>
                <a:schemeClr val="dk1"/>
              </a:solidFill>
            </a:endParaRPr>
          </a:p>
          <a:p>
            <a:pPr indent="0" lvl="0" marL="0" rtl="0" algn="l">
              <a:lnSpc>
                <a:spcPct val="115000"/>
              </a:lnSpc>
              <a:spcBef>
                <a:spcPts val="0"/>
              </a:spcBef>
              <a:spcAft>
                <a:spcPts val="0"/>
              </a:spcAft>
              <a:buSzPts val="1100"/>
              <a:buNone/>
            </a:pPr>
            <a:r>
              <a:t/>
            </a:r>
            <a:endParaRPr sz="800">
              <a:solidFill>
                <a:schemeClr val="dk1"/>
              </a:solidFill>
            </a:endParaRPr>
          </a:p>
          <a:p>
            <a:pPr indent="0" lvl="0" marL="0" rtl="0" algn="l">
              <a:lnSpc>
                <a:spcPct val="115000"/>
              </a:lnSpc>
              <a:spcBef>
                <a:spcPts val="0"/>
              </a:spcBef>
              <a:spcAft>
                <a:spcPts val="0"/>
              </a:spcAft>
              <a:buSzPts val="1100"/>
              <a:buNone/>
            </a:pPr>
            <a:r>
              <a:t/>
            </a:r>
            <a:endParaRPr sz="1100">
              <a:solidFill>
                <a:schemeClr val="dk1"/>
              </a:solidFill>
            </a:endParaRPr>
          </a:p>
          <a:p>
            <a:pPr indent="0" lvl="0" marL="0" rtl="0" algn="l">
              <a:lnSpc>
                <a:spcPct val="115000"/>
              </a:lnSpc>
              <a:spcBef>
                <a:spcPts val="0"/>
              </a:spcBef>
              <a:spcAft>
                <a:spcPts val="0"/>
              </a:spcAft>
              <a:buSzPts val="1100"/>
              <a:buNone/>
            </a:pPr>
            <a:r>
              <a:t/>
            </a:r>
            <a:endParaRPr sz="1100">
              <a:solidFill>
                <a:schemeClr val="dk1"/>
              </a:solidFill>
            </a:endParaRPr>
          </a:p>
          <a:p>
            <a:pPr indent="0" lvl="0" marL="0" rtl="0" algn="l">
              <a:lnSpc>
                <a:spcPct val="115000"/>
              </a:lnSpc>
              <a:spcBef>
                <a:spcPts val="0"/>
              </a:spcBef>
              <a:spcAft>
                <a:spcPts val="0"/>
              </a:spcAft>
              <a:buSzPts val="1100"/>
              <a:buNone/>
            </a:pPr>
            <a:r>
              <a:rPr lang="en-US" sz="1100">
                <a:solidFill>
                  <a:schemeClr val="dk1"/>
                </a:solidFill>
              </a:rPr>
              <a:t>Additional information:</a:t>
            </a:r>
            <a:endParaRPr b="1" sz="800"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Technical Assistance: </a:t>
            </a:r>
            <a:r>
              <a:rPr lang="en-US" sz="1100">
                <a:solidFill>
                  <a:schemeClr val="dk1"/>
                </a:solidFill>
              </a:rPr>
              <a:t>Participants in the program will be provided with a wide variety of business development technical assistance, including assistance with marketing, operations and finance, access to capital, exporting, search engine optimization, and other areas of need to be identified by OEDIT.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Financial Support: </a:t>
            </a:r>
            <a:r>
              <a:rPr lang="en-US" sz="1100">
                <a:solidFill>
                  <a:schemeClr val="dk1"/>
                </a:solidFill>
              </a:rPr>
              <a:t>Participants in the technical assistance portion of the program that demonstrate success and need are eligible for funding that is set aside for them in the Colorado Startup Loan Fund (HB21-1288). This financial support can help them implement learnings from the technical assistance portion of the program and for other purposes that support the business’ growth.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Eligibility:</a:t>
            </a:r>
            <a:r>
              <a:rPr b="1" lang="en-US" sz="1200">
                <a:solidFill>
                  <a:srgbClr val="222222"/>
                </a:solidFill>
                <a:highlight>
                  <a:srgbClr val="FFFFFF"/>
                </a:highlight>
                <a:latin typeface="Times New Roman"/>
                <a:ea typeface="Times New Roman"/>
                <a:cs typeface="Times New Roman"/>
                <a:sym typeface="Times New Roman"/>
              </a:rPr>
              <a:t> </a:t>
            </a:r>
            <a:r>
              <a:rPr lang="en-US" sz="1100">
                <a:solidFill>
                  <a:srgbClr val="222222"/>
                </a:solidFill>
                <a:highlight>
                  <a:srgbClr val="FFFFFF"/>
                </a:highlight>
              </a:rPr>
              <a:t>An eligible business is one that has been doing business in Colorado for more than one year and has 19 or fewer employees. Priority will be given to those businesses located in a target area, which includes an Opportunity Zone, an Enterprise Zone, a Historically Underutilized Business Zone, a Rural Jump-Start Zone, or a Tier One Transition Community. </a:t>
            </a:r>
            <a:endParaRPr sz="1100">
              <a:solidFill>
                <a:srgbClr val="222222"/>
              </a:solidFill>
              <a:highlight>
                <a:srgbClr val="FFFFFF"/>
              </a:highlight>
            </a:endParaRPr>
          </a:p>
          <a:p>
            <a:pPr indent="0" lvl="0" marL="0" rtl="0" algn="l">
              <a:lnSpc>
                <a:spcPct val="125000"/>
              </a:lnSpc>
              <a:spcBef>
                <a:spcPts val="0"/>
              </a:spcBef>
              <a:spcAft>
                <a:spcPts val="0"/>
              </a:spcAft>
              <a:buSzPts val="1400"/>
              <a:buNone/>
            </a:pPr>
            <a:r>
              <a:rPr b="1" lang="en-US" sz="1100">
                <a:solidFill>
                  <a:srgbClr val="222222"/>
                </a:solidFill>
                <a:highlight>
                  <a:srgbClr val="FFFFFF"/>
                </a:highlight>
              </a:rPr>
              <a:t>Marketing Initiative: </a:t>
            </a:r>
            <a:r>
              <a:rPr lang="en-US" sz="1100">
                <a:solidFill>
                  <a:srgbClr val="222222"/>
                </a:solidFill>
                <a:highlight>
                  <a:srgbClr val="FFFFFF"/>
                </a:highlight>
              </a:rPr>
              <a:t>In coordination with the Minority Business Office, OEDIT will develop a marketing plan to promote the program in the aforementioned target areas. </a:t>
            </a:r>
            <a:endParaRPr sz="1000">
              <a:solidFill>
                <a:schemeClr val="dk1"/>
              </a:solidFill>
            </a:endParaRPr>
          </a:p>
          <a:p>
            <a:pPr indent="0" lvl="0" marL="0" rtl="0" algn="l">
              <a:lnSpc>
                <a:spcPct val="115000"/>
              </a:lnSpc>
              <a:spcBef>
                <a:spcPts val="0"/>
              </a:spcBef>
              <a:spcAft>
                <a:spcPts val="0"/>
              </a:spcAft>
              <a:buNone/>
            </a:pPr>
            <a:r>
              <a:rPr b="1" lang="en-US" sz="1100">
                <a:solidFill>
                  <a:schemeClr val="dk1"/>
                </a:solidFill>
              </a:rPr>
              <a:t>Working on overall structure of program. Planning to have an application for program up on our website www.coloradosbdc.org by September. Marketing for the program will commence in fall 2021.</a:t>
            </a:r>
            <a:endParaRPr b="1" sz="1100">
              <a:solidFill>
                <a:schemeClr val="dk1"/>
              </a:solidFill>
            </a:endParaRPr>
          </a:p>
        </p:txBody>
      </p:sp>
      <p:sp>
        <p:nvSpPr>
          <p:cNvPr id="125" name="Google Shape;125;ge66ee5e4c9_0_3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66ee5e4c9_0_81: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None/>
            </a:pPr>
            <a:r>
              <a:rPr lang="en-US" sz="1100">
                <a:solidFill>
                  <a:schemeClr val="dk1"/>
                </a:solidFill>
              </a:rPr>
              <a:t>The Colorado Employee Ownership Office establishes a network of technical support and service providers for businesses considering employee ownership structures. The office brings together partners including employee-owned businesses, attorneys, lawmakers, financial and accounting professionals, rural leaders, and other employee ownership organizations.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US" sz="1100">
                <a:solidFill>
                  <a:schemeClr val="dk1"/>
                </a:solidFill>
              </a:rPr>
              <a:t>The </a:t>
            </a:r>
            <a:r>
              <a:rPr b="1" lang="en-US" sz="1100">
                <a:solidFill>
                  <a:schemeClr val="dk1"/>
                </a:solidFill>
              </a:rPr>
              <a:t>Employee Ownership Loan Fund </a:t>
            </a:r>
            <a:r>
              <a:rPr lang="en-US" sz="1100">
                <a:solidFill>
                  <a:schemeClr val="dk1"/>
                </a:solidFill>
              </a:rPr>
              <a:t>modifies requirements for an existing loan program created to assist transitions of businesses to employee-owned businesses. The $4M, one-time allocation will be open for applications in late 2021 and provide loans up to $10,000 to Colorado business owners transitioning their business to Colorado Employee Owned (offering 20% or more employees ownership in the business) and to groups of employees purchasing an existing Colorado business to become Colorado Employee Owned.</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sz="1100">
                <a:solidFill>
                  <a:schemeClr val="dk1"/>
                </a:solidFill>
              </a:rPr>
              <a:t>The Employee Ownership Tax Credit Program </a:t>
            </a:r>
            <a:r>
              <a:rPr lang="en-US" sz="1100">
                <a:solidFill>
                  <a:schemeClr val="dk1"/>
                </a:solidFill>
              </a:rPr>
              <a:t>will open in early 2022 and will provide tax credits up to $50,000 to Colorado-based businesses that are forming employee stock ownership plans, cooperatives, and employee ownership trusts.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Finally, the </a:t>
            </a:r>
            <a:r>
              <a:rPr b="1" lang="en-US" sz="1100">
                <a:solidFill>
                  <a:schemeClr val="dk1"/>
                </a:solidFill>
              </a:rPr>
              <a:t>Employee Ownership Trial Grant</a:t>
            </a:r>
            <a:r>
              <a:rPr lang="en-US" sz="1100">
                <a:solidFill>
                  <a:schemeClr val="dk1"/>
                </a:solidFill>
              </a:rPr>
              <a:t> is available to Colorado-headquartered small businesses to pay for the reimbursement of professional technical services required to transition your business to become a Colorado Employee Owned Company. Professional services covered by this grant include accounting, legal, business valuation, and technical services. The grant may also be used to repay the Colorado Employee Ownership Loan mentioned above.</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Additional information:</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Loan Fund:</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The loan can be used for up to 50% of the cost of technical assistance such as:</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accounting</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legal services</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business advisory services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The bill The bill repeals statutory eligibility requirements and requires the office of economic development (office) to establish eligibility criteria for the program. The criteria must include an annual gross revenues limitation for participation in the program for businesses, which amount may be set at up to or less than $50 million and establish requirements for the number of employees who will be offered the option to participate in the employee-ownership opportunity.</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The bill also amends the requirements for the loans. It allows a loan to be used toward the purchase of the business by the employees. The bills repeals requirements related to the size of the loans and how the loans must be held and requires the office to establish requirements for the terms of the loans pursuant to existing statutory requirements.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Under the current statute, the program is repealed effective July 1, 2022. The bill extends the program through July 1, 2025.</a:t>
            </a:r>
            <a:endParaRPr sz="11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ou will be required to actively work with service providers to transition to an employee ownership structure. Eligible employee ownership structures include any model requiring 20% of the business to be owned by employees (excluding founders).</a:t>
            </a:r>
            <a:endParaRPr sz="1100">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sz="1100">
              <a:solidFill>
                <a:schemeClr val="dk1"/>
              </a:solidFill>
            </a:endParaRPr>
          </a:p>
        </p:txBody>
      </p:sp>
      <p:sp>
        <p:nvSpPr>
          <p:cNvPr id="131" name="Google Shape;131;ge66ee5e4c9_0_8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66ee5e4c9_0_75: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100">
                <a:solidFill>
                  <a:schemeClr val="dk1"/>
                </a:solidFill>
              </a:rPr>
              <a:t>The Cannabis Business Office (CBO) creates new economic development opportunities, local job creation, and community growth for the diverse population across Colorado. Under the leadership of Governor Polis, we strive to expand economic prosperity within historically economically distressed areas throughout the state.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The office will offer resources that are otherwise unavailable at the federal level, including technical assistance and access to capital for businesses in all stages. Technical assistance will include webinars, training modules, personalized one-on-one consulting, and other support. Access to capital will be offered in the form of microloans and grants for qualified applicants.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The Cannabis Business Office is a newly created office from Senate Bill 21-111 and funded by the Marijuana Tax Cash Fund. The office will work to create new economic development opportunities, local job creation and community growth for the diverse population of Colorado with social equity as a priority for new licensees.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More information:</a:t>
            </a:r>
            <a:endParaRPr sz="1100">
              <a:solidFill>
                <a:schemeClr val="dk1"/>
              </a:solidFill>
            </a:endParaRPr>
          </a:p>
          <a:p>
            <a:pPr indent="0" lvl="0" marL="0" rtl="0" algn="l">
              <a:lnSpc>
                <a:spcPct val="115000"/>
              </a:lnSpc>
              <a:spcBef>
                <a:spcPts val="0"/>
              </a:spcBef>
              <a:spcAft>
                <a:spcPts val="0"/>
              </a:spcAft>
              <a:buNone/>
            </a:pPr>
            <a:r>
              <a:rPr b="1" lang="en-US" sz="1100">
                <a:solidFill>
                  <a:schemeClr val="dk1"/>
                </a:solidFill>
              </a:rPr>
              <a:t>Social equity as a priority</a:t>
            </a:r>
            <a:endParaRPr b="1" sz="1100">
              <a:solidFill>
                <a:schemeClr val="dk1"/>
              </a:solidFill>
            </a:endParaRPr>
          </a:p>
          <a:p>
            <a:pPr indent="0" lvl="0" marL="0" rtl="0" algn="l">
              <a:lnSpc>
                <a:spcPct val="115000"/>
              </a:lnSpc>
              <a:spcBef>
                <a:spcPts val="0"/>
              </a:spcBef>
              <a:spcAft>
                <a:spcPts val="0"/>
              </a:spcAft>
              <a:buNone/>
            </a:pPr>
            <a:r>
              <a:rPr lang="en-US" sz="1100">
                <a:solidFill>
                  <a:schemeClr val="dk1"/>
                </a:solidFill>
              </a:rPr>
              <a:t>The office will prioritize programming for social equity licensees. To be eligible for a social equity license, applicants must qualify one of the following: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resided for at least 15 years between 1980 and 2010 in a census tract designated by OEDIT as an Opportunity Zone or designated as a "Disproportionate Impacted Area"</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applicant or applicant's parent, legal guardian, sibling, spouse, child, or minor in their guardianship was arrested for a marijuana offense, convicted of a marijuana offense, or was subject to civil asset forfeiture related to a marijuana investigation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household income in a year prior to application did not exceed 50% of the state median income as measured by the number of people who reside in the applicant's household</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b="1" lang="en-US" sz="1100">
                <a:solidFill>
                  <a:schemeClr val="dk1"/>
                </a:solidFill>
              </a:rPr>
              <a:t>Cannabis Business Programs and Funding</a:t>
            </a:r>
            <a:endParaRPr b="1" sz="1100">
              <a:solidFill>
                <a:schemeClr val="dk1"/>
              </a:solidFill>
            </a:endParaRPr>
          </a:p>
          <a:p>
            <a:pPr indent="0" lvl="0" marL="0" rtl="0" algn="l">
              <a:lnSpc>
                <a:spcPct val="115000"/>
              </a:lnSpc>
              <a:spcBef>
                <a:spcPts val="0"/>
              </a:spcBef>
              <a:spcAft>
                <a:spcPts val="0"/>
              </a:spcAft>
              <a:buNone/>
            </a:pPr>
            <a:r>
              <a:rPr lang="en-US" sz="1100">
                <a:solidFill>
                  <a:schemeClr val="dk1"/>
                </a:solidFill>
              </a:rPr>
              <a:t>Cannabis Business Advisory Board: The advisory board is composed of experts from state government, the cannabis industry, and community members. The board will hold monthly meetings to build efficient and effective programs that benefit Colorado residents. Launch will be fall 2021.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Cannabis Business Consulting: Qualified consultants with decades of combined experience will be available to guide businesses through their foundational steps, a rapid growth stage, or a need to increase operational efficiencies. Launch will be fall 2021.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Cannabis Business Funding Opportunities: The office will provide access to funding opportunities in the form of microloans and grants, to be used to support seed capital, ongoing business expenses, innovation, and job creation. Launch will be early 2022.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Cannabis Business Technical Assistance: Technical assistance will provide webinars, workshops, and access to educational materials to help business owners improve their operations. Topics will include business fundamentals and specific needs for the cannabis industry. Launch will be fall 2021.</a:t>
            </a:r>
            <a:endParaRPr sz="1100">
              <a:solidFill>
                <a:schemeClr val="dk1"/>
              </a:solidFill>
            </a:endParaRPr>
          </a:p>
        </p:txBody>
      </p:sp>
      <p:sp>
        <p:nvSpPr>
          <p:cNvPr id="137" name="Google Shape;137;ge66ee5e4c9_0_7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66ee5e4c9_0_137: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000">
                <a:solidFill>
                  <a:schemeClr val="dk1"/>
                </a:solidFill>
              </a:rPr>
              <a:t>This funding initiative was passed by the State of Colorado legislature and created in Section 1-24-48.5-116, enacted by HB21-1285.</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Colorado Arts Relief Fund provides $15.5 million for the second round of funding to support arts, cultural and entertainment artists, crew members, and organizations affected by the COVID-19 pandemic. This program already provided $7.5 million in early 2021 in its first round of funding.</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Funding through this bill will be distributed through two separate grant applications: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Colorado Arts Relief—Business and Organization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Colorado Arts Relief—Individuals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US" sz="1000">
                <a:solidFill>
                  <a:schemeClr val="dk1"/>
                </a:solidFill>
              </a:rPr>
              <a:t>Eligible organizations and businesses</a:t>
            </a:r>
            <a:endParaRPr b="1" sz="1000">
              <a:solidFill>
                <a:schemeClr val="dk1"/>
              </a:solidFill>
            </a:endParaRPr>
          </a:p>
          <a:p>
            <a:pPr indent="0" lvl="0" marL="0" rtl="0" algn="l">
              <a:lnSpc>
                <a:spcPct val="115000"/>
              </a:lnSpc>
              <a:spcBef>
                <a:spcPts val="0"/>
              </a:spcBef>
              <a:spcAft>
                <a:spcPts val="0"/>
              </a:spcAft>
              <a:buNone/>
            </a:pPr>
            <a:r>
              <a:rPr lang="en-US" sz="1000">
                <a:solidFill>
                  <a:schemeClr val="dk1"/>
                </a:solidFill>
              </a:rPr>
              <a:t>Colorado Arts Relief Fund grants are open to Colorado-based for-profit, nonprofit and government organizations or businesses involved in the music, theater, dance, visual arts or film industry. You do not need to own a physical venue to be eligible.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If you have received Paycheck Protection Program loans or other federal aid, you can still apply for this grant. The only funding that makes an organization ineligible is that associated with funding included in section 24-32-129 in Senate Bill 20B-001, administered by the Division of Local Government in the Colorado Department of Local Affairs.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More information:</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Organizations and businesses that operate a physical venue will be prioritized in review. Eligible organizations and businesses include, but are not limited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independent music venues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nonprofit and for-profit community theaters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galleries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art museums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performing arts venues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production companies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radio stations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Ineligible organizations include, but are not limited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sporting events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karaoke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exotic dancing</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fitness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studios in private homes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private events (for example, galas and weddings)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chain movie theaters that own and/or operate multiple physical locations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To be eligible, organizations and businesses need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program live music, comedy, dance, theater, motion picture, visual arts or film and television as a primary driver of their business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operate under a business model that relies primarily on revenue generated through in-person programming, including ticket sales, admission fees, rental space, and in-person purchases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50% of the organization's revenue generated through these in-person activities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intent of this requirement is to fund organizations and businesses that operate under a business model that relies primarily on revenue generated through in-person programming, including ticket sales, admission fees, rental space, and in-person purchases.</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organization doesn’t necessarily need to show a total earned income line item that is at least 50% of the org's total income. CCI will use the comprehensive information provided in the financials and application narrative to determine if the applicant meets the criteria for the business model.</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have been fully operational prior to March 15, 2020</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for-profit, nonprofit, or a government entity</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registered as a Colorado business and in Good Standing with the Colorado Secretary of State – be current in annual corporate reports and charitable solicitation registration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its primary business location in Colorado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provide proof demonstrating loss of income and/or increased costs directly due to the COVID-19 pandemic</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Eligible individuals</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Artists, musicians, dancers, performers, and crewmembers are eligible regardless of how they operate. So eligible applicants can be employees, 1099 contract workers, sole proprietors, or gig workers. If you received unemployment assistance or federal funding due to COVID-19, you are still eligible to apply for this grant.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We recommend that band members and members of any other type of collective that does not operate a physical venue apply as individuals. Artists, dancers, actors, musicians, and crew members are eligible to apply regardless of whether their employer applies for and/or receives funds through the business and organization fund.</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To be eligible, an individual needs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an arts, cultural, and entertainment artist or crew member, defined as individuals who work full-time or part-time in the music, dance, visual arts, theater, motion picture, or television industry</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earn a significant portion of personal annual income (33% or more) through arts and culture activities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been employed or been contracted to work as an arts, cultural, or entertainment artist or crew member prior to March 2020</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incurred a significant loss of income (33% or more based on 2019 annual income) as a direct result of the mandated closure of venues, galleries, or museums, or as a result of cancelled events and activities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at least 18 years old</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a Colorado resident, as of March 15, 2020</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Graduates from spring 2020 are not eligible to apply for this grant, unless they have previously earned the majority of their income in a creative field and lost work as a result of COVID-19.</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US" sz="1000">
                <a:solidFill>
                  <a:schemeClr val="dk1"/>
                </a:solidFill>
              </a:rPr>
              <a:t>Eligible expenses</a:t>
            </a:r>
            <a:endParaRPr b="1" sz="1000">
              <a:solidFill>
                <a:schemeClr val="dk1"/>
              </a:solidFill>
            </a:endParaRPr>
          </a:p>
          <a:p>
            <a:pPr indent="0" lvl="0" marL="0" rtl="0" algn="l">
              <a:lnSpc>
                <a:spcPct val="115000"/>
              </a:lnSpc>
              <a:spcBef>
                <a:spcPts val="0"/>
              </a:spcBef>
              <a:spcAft>
                <a:spcPts val="0"/>
              </a:spcAft>
              <a:buNone/>
            </a:pPr>
            <a:r>
              <a:rPr lang="en-US" sz="1000">
                <a:solidFill>
                  <a:schemeClr val="dk1"/>
                </a:solidFill>
              </a:rPr>
              <a:t>Funding can be used to cover any personal or business expense.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Ineligible expenses include: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capital improvements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new construction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renovation or restoration or purchase of major equipment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distributions to partners and business acquisitions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re-granting of grant funds</a:t>
            </a:r>
            <a:endParaRPr sz="1000">
              <a:solidFill>
                <a:schemeClr val="dk1"/>
              </a:solidFill>
            </a:endParaRPr>
          </a:p>
        </p:txBody>
      </p:sp>
      <p:sp>
        <p:nvSpPr>
          <p:cNvPr id="143" name="Google Shape;143;ge66ee5e4c9_0_13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66ee5e4c9_0_58: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100">
                <a:solidFill>
                  <a:schemeClr val="dk1"/>
                </a:solidFill>
              </a:rPr>
              <a:t>SB21-229 would provide cash benefits, in addition to the existing tax benefits, for businesses participating in the Rural Jump-Start program (RJS). RJS is an existing, performance-based tax exemption program for new businesses, as well as the employees of those businesses, that choose to locate in economically distressed rural areas of Colorado, which are called Rural Jump-Start Zones. </a:t>
            </a:r>
            <a:r>
              <a:rPr lang="en-US" sz="1100">
                <a:solidFill>
                  <a:schemeClr val="dk1"/>
                </a:solidFill>
              </a:rPr>
              <a:t>As of April 2021 and since inception of RJS in January 2016, 26 companies have been approved by the Economic Development Commission (EDC) for participation, 18 companies are currently active, and those companies are approved to hire a total of 353 employees who would be eligible for tax relief through the program. Last year, 34 employees received state income tax exemptions. RJS also helps local economic development organizations market their communities, diversify their economic base, and address specific economic events.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Rural Jump-Start benefits rural Colorado in numerous and diverse ways: RJS currently incentivizes new businesses to locate and create jobs in rural Colorado by providing </a:t>
            </a:r>
            <a:r>
              <a:rPr lang="en-US" sz="1100">
                <a:solidFill>
                  <a:schemeClr val="dk1"/>
                </a:solidFill>
                <a:highlight>
                  <a:schemeClr val="lt1"/>
                </a:highlight>
              </a:rPr>
              <a:t>incentive payments and tax relief including credits, exemptions, and refunds from:</a:t>
            </a:r>
            <a:endParaRPr sz="1100">
              <a:solidFill>
                <a:schemeClr val="dk1"/>
              </a:solidFill>
              <a:highlight>
                <a:schemeClr val="lt1"/>
              </a:highlight>
            </a:endParaRPr>
          </a:p>
          <a:p>
            <a:pPr indent="-298450" lvl="0" marL="457200" rtl="0" algn="l">
              <a:lnSpc>
                <a:spcPct val="115000"/>
              </a:lnSpc>
              <a:spcBef>
                <a:spcPts val="800"/>
              </a:spcBef>
              <a:spcAft>
                <a:spcPts val="0"/>
              </a:spcAft>
              <a:buClr>
                <a:schemeClr val="dk1"/>
              </a:buClr>
              <a:buSzPts val="1100"/>
              <a:buChar char="●"/>
            </a:pPr>
            <a:r>
              <a:rPr lang="en-US" sz="1100">
                <a:solidFill>
                  <a:schemeClr val="dk1"/>
                </a:solidFill>
                <a:highlight>
                  <a:schemeClr val="lt1"/>
                </a:highlight>
              </a:rPr>
              <a:t>State income tax</a:t>
            </a:r>
            <a:endParaRPr sz="1100">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highlight>
                  <a:schemeClr val="lt1"/>
                </a:highlight>
              </a:rPr>
              <a:t>State sales and use tax</a:t>
            </a:r>
            <a:endParaRPr sz="1100">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highlight>
                  <a:schemeClr val="lt1"/>
                </a:highlight>
              </a:rPr>
              <a:t>County and municipal personal property taxes</a:t>
            </a:r>
            <a:endParaRPr sz="1100">
              <a:solidFill>
                <a:schemeClr val="dk1"/>
              </a:solidFill>
              <a:highlight>
                <a:schemeClr val="lt1"/>
              </a:highlight>
            </a:endParaRPr>
          </a:p>
          <a:p>
            <a:pPr indent="0" lvl="0" marL="0" rtl="0" algn="l">
              <a:lnSpc>
                <a:spcPct val="115000"/>
              </a:lnSpc>
              <a:spcBef>
                <a:spcPts val="0"/>
              </a:spcBef>
              <a:spcAft>
                <a:spcPts val="0"/>
              </a:spcAft>
              <a:buNone/>
            </a:pPr>
            <a:r>
              <a:t/>
            </a:r>
            <a:endParaRPr sz="1100">
              <a:solidFill>
                <a:schemeClr val="dk1"/>
              </a:solidFill>
              <a:highlight>
                <a:schemeClr val="lt1"/>
              </a:highlight>
            </a:endParaRPr>
          </a:p>
          <a:p>
            <a:pPr indent="0" lvl="0" marL="0" rtl="0" algn="l">
              <a:lnSpc>
                <a:spcPct val="115000"/>
              </a:lnSpc>
              <a:spcBef>
                <a:spcPts val="0"/>
              </a:spcBef>
              <a:spcAft>
                <a:spcPts val="0"/>
              </a:spcAft>
              <a:buNone/>
            </a:pPr>
            <a:r>
              <a:rPr lang="en-US" sz="1100">
                <a:solidFill>
                  <a:schemeClr val="dk1"/>
                </a:solidFill>
                <a:highlight>
                  <a:schemeClr val="lt1"/>
                </a:highlight>
              </a:rPr>
              <a:t>Employees of new businesses also receive a tax credit for 100% of state income taxes on their wages for work in the rural jump-start zone.</a:t>
            </a:r>
            <a:r>
              <a:rPr lang="en-US"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SB21-229 would increase the incentive available to businesses to locate in rural Colorado by providing the following cash grants: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Up to $20,000 to new businesses in a RJS Zone to establish operations;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Up to $40,000 to new businesses in a RJS Zone and a Tier One Coal Transition Community (coal transition communities) to establish operations;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Up to $2,500 to new businesses in a RJS Zone for each new hire; and</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Up to $5,000 to new businesses in a RJS Zone and a Tier One Coal Transition Community for each new hire.</a:t>
            </a:r>
            <a:endParaRPr sz="1100">
              <a:solidFill>
                <a:schemeClr val="dk1"/>
              </a:solidFill>
            </a:endParaRPr>
          </a:p>
        </p:txBody>
      </p:sp>
      <p:sp>
        <p:nvSpPr>
          <p:cNvPr id="149" name="Google Shape;149;ge66ee5e4c9_0_5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66ee5e4c9_0_2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100">
                <a:solidFill>
                  <a:schemeClr val="dk1"/>
                </a:solidFill>
              </a:rPr>
              <a:t>HB21-1302 would provide additional funding for the small business grant program established in SB20-222</a:t>
            </a:r>
            <a:r>
              <a:rPr lang="en-US" sz="1100">
                <a:solidFill>
                  <a:schemeClr val="dk1"/>
                </a:solidFill>
                <a:highlight>
                  <a:srgbClr val="FFFFFF"/>
                </a:highlight>
              </a:rPr>
              <a:t>, which you probably know as the Energize Colorado Gap Fund,</a:t>
            </a:r>
            <a:r>
              <a:rPr lang="en-US" sz="1100">
                <a:solidFill>
                  <a:schemeClr val="dk1"/>
                </a:solidFill>
              </a:rPr>
              <a:t> which provided critical financial </a:t>
            </a:r>
            <a:r>
              <a:rPr lang="en-US" sz="1100">
                <a:solidFill>
                  <a:srgbClr val="282924"/>
                </a:solidFill>
                <a:highlight>
                  <a:srgbClr val="FFFFFF"/>
                </a:highlight>
              </a:rPr>
              <a:t>support to small businesses suffering from the economic impacts of COVID-19 and related public health restrictions. HB20-1302 appropriates an additional $15M to this program and modifies criteria related to eligibility and the size of the awards. The program bundles grant and loan funding with extensive </a:t>
            </a:r>
            <a:r>
              <a:rPr lang="en-US" sz="1100">
                <a:solidFill>
                  <a:schemeClr val="dk1"/>
                </a:solidFill>
                <a:highlight>
                  <a:srgbClr val="FFFFFF"/>
                </a:highlight>
              </a:rPr>
              <a:t>mentorship, technical support and other free business support services. </a:t>
            </a:r>
            <a:r>
              <a:rPr lang="en-US" sz="1100">
                <a:solidFill>
                  <a:schemeClr val="dk1"/>
                </a:solidFill>
              </a:rPr>
              <a:t>The Fund received over 10,000 applications totaling over $240 million in requests for grants and loans leaving many businesses without assistance. In addition to appropriating an additional $15M to the program to help more businesses, HB21-1302 makes the following modifications: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rPr>
              <a:t>Under-awarded Businesses</a:t>
            </a:r>
            <a:r>
              <a:rPr lang="en-US" sz="1100">
                <a:solidFill>
                  <a:schemeClr val="dk1"/>
                </a:solidFill>
              </a:rPr>
              <a:t>: Businesses that received less than $15k from the first grant cycle are eligible to receive an additional award up to a total of $15k (taking both awards together).</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rPr>
              <a:t>Additional Preferences</a:t>
            </a:r>
            <a:r>
              <a:rPr lang="en-US" sz="1100">
                <a:solidFill>
                  <a:schemeClr val="dk1"/>
                </a:solidFill>
              </a:rPr>
              <a:t>: In addition to the aforementioned priority areas, the following businesses will be given preference: </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A for-profit sole proprietorship; </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Those that are located in an economically distressed area; and</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If a future appropriation is provided to the program, preference will be given to businesses that rent or have a mortgage payment for the business premises or where the business resides at the same address at the business premises. </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sz="800">
              <a:solidFill>
                <a:schemeClr val="dk1"/>
              </a:solidFill>
            </a:endParaRPr>
          </a:p>
          <a:p>
            <a:pPr indent="0" lvl="0" marL="0" rtl="0" algn="l">
              <a:lnSpc>
                <a:spcPct val="115000"/>
              </a:lnSpc>
              <a:spcBef>
                <a:spcPts val="0"/>
              </a:spcBef>
              <a:spcAft>
                <a:spcPts val="0"/>
              </a:spcAft>
              <a:buNone/>
            </a:pPr>
            <a:r>
              <a:t/>
            </a:r>
            <a:endParaRPr sz="8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Additional information:</a:t>
            </a:r>
            <a:endParaRPr sz="1100">
              <a:solidFill>
                <a:schemeClr val="dk1"/>
              </a:solidFill>
            </a:endParaRPr>
          </a:p>
          <a:p>
            <a:pPr indent="0" lvl="0" marL="0" rtl="0" algn="l">
              <a:lnSpc>
                <a:spcPct val="115000"/>
              </a:lnSpc>
              <a:spcBef>
                <a:spcPts val="0"/>
              </a:spcBef>
              <a:spcAft>
                <a:spcPts val="0"/>
              </a:spcAft>
              <a:buNone/>
            </a:pPr>
            <a:r>
              <a:rPr b="1" lang="en-US" sz="1100" u="sng">
                <a:solidFill>
                  <a:schemeClr val="dk1"/>
                </a:solidFill>
                <a:highlight>
                  <a:srgbClr val="FFFFFF"/>
                </a:highlight>
              </a:rPr>
              <a:t>SB20-222 Overview</a:t>
            </a:r>
            <a:r>
              <a:rPr b="1" lang="en-US" sz="1100">
                <a:solidFill>
                  <a:schemeClr val="dk1"/>
                </a:solidFill>
                <a:highlight>
                  <a:srgbClr val="FFFFFF"/>
                </a:highlight>
              </a:rPr>
              <a:t>: </a:t>
            </a:r>
            <a:r>
              <a:rPr lang="en-US" sz="1100">
                <a:solidFill>
                  <a:schemeClr val="dk1"/>
                </a:solidFill>
                <a:highlight>
                  <a:srgbClr val="FFFFFF"/>
                </a:highlight>
              </a:rPr>
              <a:t>The grant program created by SB20-222put more than $25 million into the hands of small business owners who had been hard hit by restrictions enacted to stem the spread of COVID-19. Sole proprietors, businesses, and nonprofits directly supporting small businesses with less than 25 employees were able to apply to the Energize Colorado Gap Fund for grants of up to $15,000 to help cover losses and expenses associated with the pandemic. While all qualified businesses were welcome to apply, SB20-222 required prioritization of those that:</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highlight>
                  <a:srgbClr val="FFFFFF"/>
                </a:highlight>
              </a:rPr>
              <a:t>Did not receive meaningful support through the federal Paycheck Protection Program;</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highlight>
                  <a:srgbClr val="FFFFFF"/>
                </a:highlight>
              </a:rPr>
              <a:t>Are majority owned by veterans, women, and minorities; and</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highlight>
                  <a:srgbClr val="FFFFFF"/>
                </a:highlight>
              </a:rPr>
              <a:t>Are located in a rural area.</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b="1" sz="800">
              <a:solidFill>
                <a:schemeClr val="dk1"/>
              </a:solidFill>
              <a:highlight>
                <a:srgbClr val="FFFFFF"/>
              </a:highlight>
            </a:endParaRPr>
          </a:p>
          <a:p>
            <a:pPr indent="0" lvl="0" marL="0" rtl="0" algn="l">
              <a:lnSpc>
                <a:spcPct val="115000"/>
              </a:lnSpc>
              <a:spcBef>
                <a:spcPts val="0"/>
              </a:spcBef>
              <a:spcAft>
                <a:spcPts val="0"/>
              </a:spcAft>
              <a:buNone/>
            </a:pPr>
            <a:r>
              <a:rPr b="1" lang="en-US" sz="1100" u="sng">
                <a:solidFill>
                  <a:schemeClr val="dk1"/>
                </a:solidFill>
                <a:highlight>
                  <a:srgbClr val="FFFFFF"/>
                </a:highlight>
              </a:rPr>
              <a:t>SB20-222 Outcomes</a:t>
            </a:r>
            <a:r>
              <a:rPr b="1" lang="en-US" sz="1100">
                <a:solidFill>
                  <a:schemeClr val="dk1"/>
                </a:solidFill>
                <a:highlight>
                  <a:srgbClr val="FFFFFF"/>
                </a:highlight>
              </a:rPr>
              <a:t>: </a:t>
            </a:r>
            <a:r>
              <a:rPr lang="en-US" sz="1100">
                <a:solidFill>
                  <a:schemeClr val="dk1"/>
                </a:solidFill>
                <a:highlight>
                  <a:srgbClr val="FFFFFF"/>
                </a:highlight>
              </a:rPr>
              <a:t>The following represents outcomes from the SB20-222 and success in meeting the requisite priority areas in deploying the original $25M to over 2000 small businesses: </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highlight>
                  <a:srgbClr val="FFFFFF"/>
                </a:highlight>
              </a:rPr>
              <a:t>Minority-owned Businesses</a:t>
            </a:r>
            <a:r>
              <a:rPr lang="en-US" sz="1100">
                <a:solidFill>
                  <a:schemeClr val="dk1"/>
                </a:solidFill>
                <a:highlight>
                  <a:srgbClr val="FFFFFF"/>
                </a:highlight>
              </a:rPr>
              <a:t>: 46.4% of the businesses awarded were majority minority-owned.</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highlight>
                  <a:srgbClr val="FFFFFF"/>
                </a:highlight>
              </a:rPr>
              <a:t>Veteran-owned Businesses</a:t>
            </a:r>
            <a:r>
              <a:rPr lang="en-US" sz="1100">
                <a:solidFill>
                  <a:schemeClr val="dk1"/>
                </a:solidFill>
                <a:highlight>
                  <a:srgbClr val="FFFFFF"/>
                </a:highlight>
              </a:rPr>
              <a:t>: 7.5% of the businesses awarded were majority veteran-owned.</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highlight>
                  <a:srgbClr val="FFFFFF"/>
                </a:highlight>
              </a:rPr>
              <a:t>Women-owned Businesses</a:t>
            </a:r>
            <a:r>
              <a:rPr lang="en-US" sz="1100">
                <a:solidFill>
                  <a:schemeClr val="dk1"/>
                </a:solidFill>
                <a:highlight>
                  <a:srgbClr val="FFFFFF"/>
                </a:highlight>
              </a:rPr>
              <a:t>: 66.5% of the businesses awarded were majority women-owned.</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US" sz="1100" u="sng">
                <a:solidFill>
                  <a:schemeClr val="dk1"/>
                </a:solidFill>
                <a:highlight>
                  <a:srgbClr val="FFFFFF"/>
                </a:highlight>
              </a:rPr>
              <a:t>Businesses in Rural CO</a:t>
            </a:r>
            <a:r>
              <a:rPr lang="en-US" sz="1100">
                <a:solidFill>
                  <a:schemeClr val="dk1"/>
                </a:solidFill>
                <a:highlight>
                  <a:srgbClr val="FFFFFF"/>
                </a:highlight>
              </a:rPr>
              <a:t>: 32.9% of the businesses awarded were located in rural Colorado.</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sz="1000">
              <a:solidFill>
                <a:schemeClr val="dk1"/>
              </a:solidFill>
            </a:endParaRPr>
          </a:p>
        </p:txBody>
      </p:sp>
      <p:sp>
        <p:nvSpPr>
          <p:cNvPr id="155" name="Google Shape;155;ge66ee5e4c9_0_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66ee5e4c9_0_92: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000">
                <a:solidFill>
                  <a:schemeClr val="dk1"/>
                </a:solidFill>
              </a:rPr>
              <a:t>The Colorado Tourism Office is partnering with Metropolitan State University to execute t</a:t>
            </a:r>
            <a:r>
              <a:rPr lang="en-US" sz="1000">
                <a:solidFill>
                  <a:schemeClr val="dk1"/>
                </a:solidFill>
              </a:rPr>
              <a:t>he Meeting and Events Incentive, which  provides a 10% cash rebate against eligible hard costs for hosting meetings and events in Colorado that take place on or after July 1, 2021 and on or before December 31, 2022. The minimum rebate is $3,500 and the maximum rebate is $100,000.</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program’s goal is to increase tourism industry recovery by incentivizing meeting and event planners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book new meetings and events in Colorado rather than in one of our competitor states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retain meetings and events where there is a demonstrated likelihood that an event or meeting may be canceled, postponed, or relocated outside of Colorado without support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Incentive dollars only apply to NEW business contracted on or after April 6, 2021, when the Meeting and Events Incentive was introduced, and does not apply to existing business or recurring events unless the meeting or event is in danger of cancellation, postponement, or relocation without program support and can provide sufficient documentation to that effect.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To receive the rebate, you must be the primary organizer, event host, or event or meeting planner. The event needs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take place in Colorado between July 1, 2021, and December 31, 2022</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generate at least 25 paid overnight room nights in a motel, hotel, vacation rental, or other lodging establishments – if vacation rentals are used towards the 25 paid overnight room nights minimum, the rental counts as “one paid room night” per night regardless of the number of bedrooms in the vacation rental</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total eligible hard costs at or above $35,000</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a NEW booking contracted on or after April  6, 2021, or in danger of cancellation, postponement, or relocation outside of Colorado without support – existing business or recurring events do not qualify unless there is supporting documentation stating intent to cancel, postpone or relocate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Examples of eligible events include, but are not limited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business meetings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conferences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conventions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exhibitions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trade shows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consumer shows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festivals (multi-day festivals count as a single event)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weddings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concert series (these events count as a single event)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Total eligible hard costs of an event or meeting need to be at least $35,000. Once $1 million in total eligible hard costs is met, any additional eligible hard costs are not covered.</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Additional information:</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If a hard cost is not listed below, it is not eligible for reimbursement with this program. Eligible hard costs include: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audiovisual support limited to: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microphones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screens/projectors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internet access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other specialized AV equipment</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service labor fees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entertainment as part of an otherwise planned event limited to: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speakers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DJs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performing acts that serve as entertainment as part of an otherwise planned event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event space or venue rental including:</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room rental</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event staging (build, setup, trussing, lighting, pipe and draping, power and sound)</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security</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traffic control</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event rentals limited to: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tables, seating, decor, and tents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dinnerware, flatware, glassware, and linens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food and beverage limited to: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meals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non-alcoholic beverages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service labor fees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registration and event management costs limited to event management technology software that handles online event registration, virtual, hybrid, and onsite solutions, and attendee engagement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transportation costs limited to: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shuttle service provided to move overnight guests to and from the event or venue space on a master account  – individual guest receipts are not eligible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US" sz="1000">
                <a:solidFill>
                  <a:schemeClr val="dk1"/>
                </a:solidFill>
              </a:rPr>
              <a:t>airport shuttle service pickup and drop-off on a master account provided to transfer overnight guests from the airport to the hotel and from the hotel to the airport at the conclusion of the event – individual guest receipts not eligible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This program will not reimburse for certain activities, including but not limited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alcoholic beverages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hotel room costs and resort fees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print and web design work including but not limited to logo, event website, invitations, marketing material, event collateral such as signage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ancillary functions not occurring at the event or venue space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gratuity</a:t>
            </a:r>
            <a:endParaRPr sz="1000">
              <a:solidFill>
                <a:schemeClr val="dk1"/>
              </a:solidFill>
            </a:endParaRPr>
          </a:p>
        </p:txBody>
      </p:sp>
      <p:sp>
        <p:nvSpPr>
          <p:cNvPr id="161" name="Google Shape;161;ge66ee5e4c9_0_9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66ee5e4c9_0_102: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Clr>
                <a:schemeClr val="dk1"/>
              </a:buClr>
              <a:buSzPts val="1100"/>
              <a:buFont typeface="Arial"/>
              <a:buNone/>
            </a:pPr>
            <a:r>
              <a:rPr lang="en-US" sz="1000">
                <a:solidFill>
                  <a:schemeClr val="dk1"/>
                </a:solidFill>
              </a:rPr>
              <a:t>Colorado Creative Industries and the Colorado Department of Local Affairs are managing this grant program. For projects that don’t meet the criteria of this program, the Main Street Open for Business Program out of DOLA, may be a good alternative to explore.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Colorado Community Revitalization Grant provides gap funding for projects in creative districts, historic districts, main streets or neighborhood commercial centers. This grant will support creative projects that combine creative industry commercial spaces, performance space, community gathering spaces, child care centers, retail and workforce housing partnerships for the purpose of economic recovery and diversification by supporting creative sector entrepreneurs, artisans, and community non-profit organizations.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For grant requests over $100,000, the awarded funding amount will not exceed more than 50% of the total costs of the project. Grants will be capped at a maximum of $5 million per project in order to distribute the funds broadly. Projects that are specifically designed for artist live/workspace may be eligible for grants higher than $5 million, not to exceed more than 50% of the total project cost.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Funding amounts will be based on these factors: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total project cost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other sources of secured permanent funding</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gap amount needed for the project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US" sz="1000">
                <a:solidFill>
                  <a:schemeClr val="dk1"/>
                </a:solidFill>
              </a:rPr>
              <a:t>Eligible projects</a:t>
            </a:r>
            <a:endParaRPr b="1" sz="1000">
              <a:solidFill>
                <a:schemeClr val="dk1"/>
              </a:solidFill>
            </a:endParaRPr>
          </a:p>
          <a:p>
            <a:pPr indent="0" lvl="0" marL="0" rtl="0" algn="l">
              <a:lnSpc>
                <a:spcPct val="115000"/>
              </a:lnSpc>
              <a:spcBef>
                <a:spcPts val="0"/>
              </a:spcBef>
              <a:spcAft>
                <a:spcPts val="0"/>
              </a:spcAft>
              <a:buNone/>
            </a:pPr>
            <a:r>
              <a:rPr lang="en-US" sz="1000">
                <a:solidFill>
                  <a:schemeClr val="dk1"/>
                </a:solidFill>
              </a:rPr>
              <a:t>Successful projects serve as a catalyst for a community’s commercial center and should be meet your area's goals, strategies, and plans for development. Projects can be created through new construction or renovation of existing buildings and should celebrate the artistic or historic character of the community, provide infill development and/or elimination of blight, and increase property values. Projects need to: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be a creative mixed-use space that includes workforce housing units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have a high level of community engagement in response to community needs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show strong evidence of being able to attract additional sources of funding and broad support from local governments and surrounding communities or neighborhoods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stimulate economic recovery and economic diversification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demonstrate an ability to commence work within a reasonable amount of time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meet basic energy efficiency standards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The project can also include other types of uses such as: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mixed-use commercial</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co-working</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cooperative/shared work studios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community space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space for nonprofit organizations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education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child care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health care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Priority will be given to projects: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that have the highest degree of project readiness for immediate construction or renovation of buildings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with significant leverage of other funds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that address economic challenges such as economically disadvantaged communities, economically challenged groups, economic diversification of the local economy, business and/or resident attraction or retention considerations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that are located in creative districts, historic districts, main streets and commercial centers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that include a mix of uses and align with community goals and priorities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that include energy efficiency measures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US" sz="1000">
                <a:solidFill>
                  <a:schemeClr val="dk1"/>
                </a:solidFill>
              </a:rPr>
              <a:t>Eligible costs:</a:t>
            </a:r>
            <a:r>
              <a:rPr lang="en-US" sz="1000">
                <a:solidFill>
                  <a:schemeClr val="dk1"/>
                </a:solidFill>
              </a:rPr>
              <a:t> Grant funds cannot be used for general operating expenses or developer’s fees.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Additional information:</a:t>
            </a:r>
            <a:endParaRPr sz="1000">
              <a:solidFill>
                <a:schemeClr val="dk1"/>
              </a:solidFill>
            </a:endParaRPr>
          </a:p>
          <a:p>
            <a:pPr indent="0" lvl="0" marL="0" rtl="0" algn="l">
              <a:lnSpc>
                <a:spcPct val="115000"/>
              </a:lnSpc>
              <a:spcBef>
                <a:spcPts val="0"/>
              </a:spcBef>
              <a:spcAft>
                <a:spcPts val="0"/>
              </a:spcAft>
              <a:buNone/>
            </a:pPr>
            <a:r>
              <a:rPr b="1" lang="en-US" sz="1000">
                <a:solidFill>
                  <a:schemeClr val="dk1"/>
                </a:solidFill>
              </a:rPr>
              <a:t>Eligible organizations</a:t>
            </a:r>
            <a:endParaRPr b="1" sz="1000">
              <a:solidFill>
                <a:schemeClr val="dk1"/>
              </a:solidFill>
            </a:endParaRPr>
          </a:p>
          <a:p>
            <a:pPr indent="0" lvl="0" marL="0" rtl="0" algn="l">
              <a:lnSpc>
                <a:spcPct val="115000"/>
              </a:lnSpc>
              <a:spcBef>
                <a:spcPts val="0"/>
              </a:spcBef>
              <a:spcAft>
                <a:spcPts val="0"/>
              </a:spcAft>
              <a:buNone/>
            </a:pPr>
            <a:r>
              <a:rPr lang="en-US" sz="1000">
                <a:solidFill>
                  <a:schemeClr val="dk1"/>
                </a:solidFill>
              </a:rPr>
              <a:t>To be eligible, you will need to be an individual that represents one of these organizations in Colorado:</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municipalities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local government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special districts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creative districts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historic districts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Main Street Program participants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school districts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business improvement districts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urban renewal authorities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downtown development authorities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nonprofit and for-profit business entities</a:t>
            </a:r>
            <a:endParaRPr sz="1000">
              <a:solidFill>
                <a:schemeClr val="dk1"/>
              </a:solidFill>
            </a:endParaRPr>
          </a:p>
        </p:txBody>
      </p:sp>
      <p:sp>
        <p:nvSpPr>
          <p:cNvPr id="167" name="Google Shape;167;ge66ee5e4c9_0_10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7836fe7b7_0_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rPr lang="en-US" sz="1100">
                <a:solidFill>
                  <a:srgbClr val="222222"/>
                </a:solidFill>
              </a:rPr>
              <a:t>SB21-042 was an amendment to the 2020 general appropriation act to balance and make adjustments to the total amount appropriated to the offices of the governor, lieutenant governor, and state planning and budgeting. The general fund and reappropriated funds portions of the appropriation are increased and the cash funds portion is decreased. This adjustment </a:t>
            </a:r>
            <a:r>
              <a:rPr lang="en-US" sz="1100" u="sng">
                <a:solidFill>
                  <a:srgbClr val="222222"/>
                </a:solidFill>
              </a:rPr>
              <a:t>included a $15M appropriation to the Colorado Economic Development Fund (or Strategic Fund) overseen by the Economic Development Commission of Colorado</a:t>
            </a:r>
            <a:r>
              <a:rPr lang="en-US" sz="1100">
                <a:solidFill>
                  <a:srgbClr val="222222"/>
                </a:solidFill>
              </a:rPr>
              <a:t>, out of which $1.5 million was earmarked for grants to help support Colorado’s Economic Development Organizations (EDOs) recapitalize after COVID-related revenue impacts. The program is still up for review by the Economic Development Commission in August but the plan is for OEDIT to partnering with Economic Development Council of Colorado (the statewide nonprofit supporting all of Colorado’s economic development organizations) to evaluate the grant, distribute funding and administer the program. Grants dependent on the population size served by the EDO to support their ongoing operations and their support of their Colorado communities and regions.</a:t>
            </a:r>
            <a:endParaRPr sz="1000">
              <a:solidFill>
                <a:schemeClr val="dk1"/>
              </a:solidFill>
            </a:endParaRPr>
          </a:p>
        </p:txBody>
      </p:sp>
      <p:sp>
        <p:nvSpPr>
          <p:cNvPr id="173" name="Google Shape;173;ge7836fe7b7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SzPts val="1100"/>
              <a:buNone/>
            </a:pPr>
            <a:r>
              <a:t/>
            </a:r>
            <a:endParaRPr/>
          </a:p>
        </p:txBody>
      </p:sp>
      <p:sp>
        <p:nvSpPr>
          <p:cNvPr id="72" name="Google Shape;72;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66ee5e4c9_0_43: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1000"/>
              </a:spcBef>
              <a:spcAft>
                <a:spcPts val="0"/>
              </a:spcAft>
              <a:buClr>
                <a:schemeClr val="dk1"/>
              </a:buClr>
              <a:buSzPts val="1100"/>
              <a:buFont typeface="Arial"/>
              <a:buNone/>
            </a:pPr>
            <a:r>
              <a:rPr lang="en-US" sz="1100">
                <a:solidFill>
                  <a:schemeClr val="dk1"/>
                </a:solidFill>
              </a:rPr>
              <a:t>The Coronavirus State and Local Fiscal Recovery Fund of the American Recovery Plan Act (ARPA) provided $350 billion of emergency funding for state, local, territorial, and Tribal governments to respond to the impacts of the pandemic. Under this fund, Colorado received a total of $3.8 billion. $40M of State Fiscal Recovery funding was allocated to the Economic Development Commission and will be used by the Office of Economic Development and International Trade to support programs that fost recovery across Colorado.</a:t>
            </a:r>
            <a:endParaRPr sz="1100">
              <a:solidFill>
                <a:schemeClr val="dk1"/>
              </a:solidFill>
            </a:endParaRPr>
          </a:p>
          <a:p>
            <a:pPr indent="0" lvl="0" marL="0" rtl="0" algn="l">
              <a:lnSpc>
                <a:spcPct val="115000"/>
              </a:lnSpc>
              <a:spcBef>
                <a:spcPts val="1000"/>
              </a:spcBef>
              <a:spcAft>
                <a:spcPts val="0"/>
              </a:spcAft>
              <a:buClr>
                <a:schemeClr val="lt1"/>
              </a:buClr>
              <a:buSzPts val="1100"/>
              <a:buFont typeface="Arial"/>
              <a:buNone/>
            </a:pPr>
            <a:r>
              <a:rPr lang="en-US" sz="1100">
                <a:solidFill>
                  <a:schemeClr val="dk1"/>
                </a:solidFill>
                <a:highlight>
                  <a:schemeClr val="lt1"/>
                </a:highlight>
              </a:rPr>
              <a:t>These programs will include </a:t>
            </a:r>
            <a:endParaRPr sz="1100">
              <a:solidFill>
                <a:schemeClr val="dk1"/>
              </a:solidFill>
              <a:highlight>
                <a:schemeClr val="lt1"/>
              </a:highlight>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highlight>
                  <a:schemeClr val="lt1"/>
                </a:highlight>
              </a:rPr>
              <a:t>Loans or grants to mitigate financial hardship</a:t>
            </a:r>
            <a:endParaRPr sz="1100">
              <a:solidFill>
                <a:schemeClr val="dk1"/>
              </a:solidFill>
              <a:highlight>
                <a:schemeClr val="lt1"/>
              </a:highlight>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highlight>
                  <a:schemeClr val="lt1"/>
                </a:highlight>
              </a:rPr>
              <a:t>Loans, grants, or in-kind assistance to implement COVID-19 prevention or mitigation tactics</a:t>
            </a:r>
            <a:endParaRPr sz="1100">
              <a:solidFill>
                <a:schemeClr val="dk1"/>
              </a:solidFill>
              <a:highlight>
                <a:schemeClr val="lt1"/>
              </a:highlight>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highlight>
                  <a:schemeClr val="lt1"/>
                </a:highlight>
              </a:rPr>
              <a:t>and Technical assistance, counseling, or other services to assist with business planning needs</a:t>
            </a:r>
            <a:endParaRPr sz="1100">
              <a:solidFill>
                <a:schemeClr val="dk1"/>
              </a:solidFill>
              <a:highlight>
                <a:schemeClr val="lt1"/>
              </a:highlight>
            </a:endParaRPr>
          </a:p>
          <a:p>
            <a:pPr indent="0" lvl="0" marL="0" rtl="0" algn="l">
              <a:lnSpc>
                <a:spcPct val="100000"/>
              </a:lnSpc>
              <a:spcBef>
                <a:spcPts val="0"/>
              </a:spcBef>
              <a:spcAft>
                <a:spcPts val="0"/>
              </a:spcAft>
              <a:buClr>
                <a:schemeClr val="lt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lt1"/>
              </a:buClr>
              <a:buSzPts val="1100"/>
              <a:buFont typeface="Arial"/>
              <a:buNone/>
            </a:pPr>
            <a:r>
              <a:rPr lang="en-US" sz="1100">
                <a:solidFill>
                  <a:schemeClr val="dk1"/>
                </a:solidFill>
              </a:rPr>
              <a:t>$10M of the $40M is specifically set aside to incentivize small businesses to locate in rural Colorado, which includes expanding the Location Neutral Empolyment Incentive that </a:t>
            </a:r>
            <a:endParaRPr sz="1100">
              <a:solidFill>
                <a:schemeClr val="dk1"/>
              </a:solidFill>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highlight>
                  <a:schemeClr val="lt1"/>
                </a:highlight>
              </a:rPr>
              <a:t>Incremental cash incentives per remote employee per year for up to 5 years to small businesses that hire new employees in designated rural areas of the state.</a:t>
            </a:r>
            <a:endParaRPr sz="1100">
              <a:solidFill>
                <a:schemeClr val="dk1"/>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US" sz="1100">
                <a:solidFill>
                  <a:schemeClr val="dk1"/>
                </a:solidFill>
              </a:rPr>
              <a:t>OEDIT is still working on putting the program proposals together for approval by the Economic Development Commission and will be presenting that in the late fall of 2021. As we move forward on these programs, we are always open to input from you for areas of specific need or opportunities related to the above in rural Colorado. Additionally, OEDIT will be participating in the Interim Committee Process with the General Assembly, the Governor’s Office, state agencies, and experts and leaders in the respective fields, to  identify policy recommendations for spending the remaining state ARPA funding in the following areas: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Workforce Development &amp; Higher Education</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Housing</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Economic Recovery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Behavioral &amp; Mental Health</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***Stay tuned for more information on how to provide input into these processes.</a:t>
            </a:r>
            <a:endParaRPr sz="1000">
              <a:solidFill>
                <a:schemeClr val="dk1"/>
              </a:solidFill>
            </a:endParaRPr>
          </a:p>
        </p:txBody>
      </p:sp>
      <p:sp>
        <p:nvSpPr>
          <p:cNvPr id="179" name="Google Shape;179;ge66ee5e4c9_0_4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66ee5e4c9_0_132: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None/>
            </a:pPr>
            <a:r>
              <a:rPr lang="en-US" sz="1100">
                <a:solidFill>
                  <a:schemeClr val="dk1"/>
                </a:solidFill>
              </a:rPr>
              <a:t>Last week, the federal Economic Development Administration announced six programs to equitably invest $3 billion allocated under President Biden’s American Rescue Plan. The programs help communities accelerate the economic recovery from the pandemic and build local economies that will be resilient to future economic shocks.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The State of Colorado is currently working on planning for the funding directly allocated to the state for planning and the tourism, outdoor recreation and travel industries.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Through the Statewide Planning, Research &amp; Networks program, EDA is supporting states in planning efforts by allocating $59 million for Statewide Planning Grants. A $1M non-competitive grant is being offered to support Colorado’s preparation for, participation in EDA ARPA programs and strategic planning to build back better. A multi-department collaboration is working to put together a proposal for the Governor’s office to officially apply for this award.</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highlight>
                  <a:srgbClr val="FEFEFE"/>
                </a:highlight>
              </a:rPr>
              <a:t>State Tourism Grants: $510 million in non-competitive awards to help states quickly invest in marketing, infrastructure, workforce and other projects to rejuvenate safe leisure, business and international travel. A $9M non-competitive grant is being offered to support Colorado’s tourism, travel and outdoor recreation economies and OEDIT’s Colorado Tourism Office and Outdoor Recreation Office just provided a collaborative plan to the Governor’s office to officially apply for this award.</a:t>
            </a:r>
            <a:endParaRPr sz="1100">
              <a:solidFill>
                <a:schemeClr val="dk1"/>
              </a:solidFill>
            </a:endParaRPr>
          </a:p>
          <a:p>
            <a:pPr indent="0" lvl="0" marL="0" rtl="0" algn="l">
              <a:lnSpc>
                <a:spcPct val="100000"/>
              </a:lnSpc>
              <a:spcBef>
                <a:spcPts val="1200"/>
              </a:spcBef>
              <a:spcAft>
                <a:spcPts val="0"/>
              </a:spcAft>
              <a:buNone/>
            </a:pPr>
            <a:r>
              <a:rPr lang="en-US" sz="1100">
                <a:solidFill>
                  <a:schemeClr val="dk1"/>
                </a:solidFill>
              </a:rPr>
              <a:t>We are also collaborating with other state departments to explore opportunities in the new regional programs, like the Build Back Better Challenge. We look forward to updating our partners as these processes move forward.</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If you have any questions about these programs or how they might fit into your current planning or recovery processes, contact our Denver Regional EDA Office or, if you are a rural partner, contact our Rural Opportunity Office team.</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US" sz="1100">
                <a:solidFill>
                  <a:schemeClr val="dk1"/>
                </a:solidFill>
              </a:rPr>
              <a:t>Community-level programs</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Economic Adjustment Assistance Grants</a:t>
            </a:r>
            <a:endParaRPr b="1" sz="1100">
              <a:solidFill>
                <a:schemeClr val="dk1"/>
              </a:solidFill>
            </a:endParaRPr>
          </a:p>
          <a:p>
            <a:pPr indent="457200" lvl="0" marL="0" rtl="0" algn="l">
              <a:lnSpc>
                <a:spcPct val="100000"/>
              </a:lnSpc>
              <a:spcBef>
                <a:spcPts val="0"/>
              </a:spcBef>
              <a:spcAft>
                <a:spcPts val="0"/>
              </a:spcAft>
              <a:buNone/>
            </a:pPr>
            <a:r>
              <a:rPr lang="en-US" sz="1100">
                <a:solidFill>
                  <a:schemeClr val="dk1"/>
                </a:solidFill>
              </a:rPr>
              <a:t>Applications are due March 15, 2022. Register for the August 9 webinar.</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The Economic Adjustment Assistance program is EDA’s most flexible program. Colorado communities applying for grants under this program should consider innovative projects that will put people back to work or create new jobs. A wide range of technical, planning, workforce development, entrepreneurship, and public works and infrastructure projects are eligible for funding under this program. 40% of the funding for the Economic Adjustment Assistance Grants is set aside to support coal communities. Grant projects can range from $100,000 up to $10,000,000.</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Indigenous Communities Grants</a:t>
            </a:r>
            <a:endParaRPr b="1"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Applications are due September 30, 2022.</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The Indigenous Communities program sets aside funding specifically for Idigenous communities, which were disproportionately affected by the pandemic. Colorado’s Tribal Governments are eligible to apply for recovery and long-term economic development projects that include technical, planning, workforce development, entrepreneurship, and public works and infrastructure assistance. Grant projects can range from $100,000 up to $5,000,000. We encourage communities to submit their applications as soon as possible, at least by March 31, 2022.</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Travel, Tourism and Outdoor Recreation Grants</a:t>
            </a:r>
            <a:endParaRPr b="1"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Applications are due January 31, 2022.</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The Travel, Tourism and Outdoor Recreation program sets aside funding to accelerate the recovery of communities that rely on this sector. The competitive grants are a fit for Colorado communities whose travel, tourism and outdoor recreation economies were most affected by the pandemic and want to plan for recovery and future resiliency through infrastructure, workforce or other projects. Destination marketing funding is not permitted under this program. Grant projects can range from $100,000 up to $10,000,000.</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US" sz="1100">
                <a:solidFill>
                  <a:schemeClr val="dk1"/>
                </a:solidFill>
              </a:rPr>
              <a:t>Regional programs</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Build Back Better Regional Challenge</a:t>
            </a:r>
            <a:endParaRPr b="1"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Phase 1 applications are due October 19, 2022.</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This competitive, two-phase program is designed to increase the resiliency of regional economies. Regional teams that want to grow a new or existing regional industry are encouraged to apply for funding that includes planning, infrastructure, innovation and entrepreneurship, workforce development, access to capital, and more. 10% of the funding for the Build Back Better Challenge is set aside to support coal communities.</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In Phase 1, the EDA will provide $200,000 to $500,000 technical assistance grants to the lead institutions of approximately 50-60 regional coalitions. These coalitions will get planning support to craft a holistic approach to building and scaling a transformative and strategic industry. </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In Phase 2, EDA will award each of the 20-30 finalist coalitions $25-75 million (and potentially up to $100 million) to fund the collection of projects they identified. The projects will be funded through grants to coalition members. Only regions selected for Phase 1 will be eligible to apply for Phase 2 in the spring of 2022.</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Good Jobs Challenge</a:t>
            </a:r>
            <a:endParaRPr b="1"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Applications are due January 26, 2022.</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This challenge is designed to create new good-paying job opportunities for Americans by strengthening systems and partnerships between employers who need workers and those programs or entities that train workers with in-demand skills. Colorado regions that have a goal of reaching their historically underserved populations, have employers willing to partner and have training entities identified are encouraged to apply for this program. The program includes three phases: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Phase 1: System Development - establish and develop a regional workforce training system made up of multiple sector partnerships.</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Phase 2: Program Design - develop the skills training curriculum and materials, and secure technical expertise needed to train workers.</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Phase 3: Program Implementation - implement non-construction projects needed to provide workforce training and connect workers with quality jobs, including wrap-around services. A unique part of this program is the addition of these “wrap-around services” which can address worker needs like childcare and transportation.</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Grant projects can range from $1,000,000 up to $25,000,000.</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US" sz="1100">
                <a:solidFill>
                  <a:schemeClr val="dk1"/>
                </a:solidFill>
              </a:rPr>
              <a:t>Other programs</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sz="1100">
                <a:solidFill>
                  <a:schemeClr val="dk1"/>
                </a:solidFill>
              </a:rPr>
              <a:t>Research and Networks Grants</a:t>
            </a:r>
            <a:endParaRPr b="1"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Applications are due October 31, 2021.</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There are two categories in this challenge. Grant projects can range from $200,000 up to $6,000,000.</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Communities of Practice Challenge grants will fund organizations with a national scope that focus on key groups of economic development stakeholders and provide technical assistance to them. As communities and organizations face depleted institutional resources and are stressed with coronavirus-related demands, they have been unable to connect with and learn from peers across the industry to evaluate and nurture strategies needed to rebuild a more equitable and resilient economy. The Communities of Practice Challenge seeks to connect EDA grantees from a selected group of stakeholders (cohorts) with others within the same group or possibly also across multiple groups as well as to provide those cohorts technical assistance.</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rPr lang="en-US" sz="1100">
                <a:solidFill>
                  <a:schemeClr val="dk1"/>
                </a:solidFill>
              </a:rPr>
              <a:t>Research Program grants support research and evaluation projects related to economic recovery from the coronavirus pandemic. They can support the development of tools, recommendations, and resources that shape Federal economic development policies and inform economic development decision-making at the state level. Special consideration is given to those projects that look at real-time research into the EDA ARPA programs like the Good Jobs Challenge, Build Back Better Regional Challenge, Indigenous Communities and Travel, Tourism and Outdoor Recreation tourism programs.</a:t>
            </a:r>
            <a:endParaRPr sz="1100">
              <a:solidFill>
                <a:schemeClr val="dk1"/>
              </a:solidFill>
            </a:endParaRPr>
          </a:p>
        </p:txBody>
      </p:sp>
      <p:sp>
        <p:nvSpPr>
          <p:cNvPr id="185" name="Google Shape;185;ge66ee5e4c9_0_1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66ee5e4c9_0_48: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None/>
            </a:pPr>
            <a:r>
              <a:t/>
            </a:r>
            <a:endParaRPr b="1" sz="1100">
              <a:solidFill>
                <a:schemeClr val="dk1"/>
              </a:solidFill>
            </a:endParaRPr>
          </a:p>
          <a:p>
            <a:pPr indent="0" lvl="0" marL="0" rtl="0" algn="l">
              <a:lnSpc>
                <a:spcPct val="100000"/>
              </a:lnSpc>
              <a:spcBef>
                <a:spcPts val="0"/>
              </a:spcBef>
              <a:spcAft>
                <a:spcPts val="0"/>
              </a:spcAft>
              <a:buNone/>
            </a:pPr>
            <a:r>
              <a:t/>
            </a:r>
            <a:endParaRPr sz="1100">
              <a:solidFill>
                <a:srgbClr val="101820"/>
              </a:solidFill>
              <a:highlight>
                <a:srgbClr val="FFFFFF"/>
              </a:highlight>
            </a:endParaRPr>
          </a:p>
          <a:p>
            <a:pPr indent="0" lvl="0" marL="0" rtl="0" algn="l">
              <a:lnSpc>
                <a:spcPct val="115000"/>
              </a:lnSpc>
              <a:spcBef>
                <a:spcPts val="0"/>
              </a:spcBef>
              <a:spcAft>
                <a:spcPts val="0"/>
              </a:spcAft>
              <a:buNone/>
            </a:pPr>
            <a:r>
              <a:t/>
            </a:r>
            <a:endParaRPr sz="1100">
              <a:solidFill>
                <a:schemeClr val="dk1"/>
              </a:solidFill>
            </a:endParaRPr>
          </a:p>
        </p:txBody>
      </p:sp>
      <p:sp>
        <p:nvSpPr>
          <p:cNvPr id="191" name="Google Shape;191;ge66ee5e4c9_0_4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3c0426adc_2_55: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400"/>
              <a:buNone/>
            </a:pPr>
            <a:r>
              <a:rPr lang="en-US" sz="2000">
                <a:solidFill>
                  <a:schemeClr val="dk1"/>
                </a:solidFill>
              </a:rPr>
              <a:t>Familiarize yourself with OEDIT programs and the zones that are in your jurisdiction</a:t>
            </a:r>
            <a:endParaRPr sz="2000">
              <a:solidFill>
                <a:schemeClr val="dk1"/>
              </a:solidFill>
            </a:endParaRPr>
          </a:p>
          <a:p>
            <a:pPr indent="0" lvl="0" marL="0" rtl="0" algn="l">
              <a:spcBef>
                <a:spcPts val="0"/>
              </a:spcBef>
              <a:spcAft>
                <a:spcPts val="0"/>
              </a:spcAft>
              <a:buClr>
                <a:schemeClr val="dk1"/>
              </a:buClr>
              <a:buSzPts val="1400"/>
              <a:buFont typeface="Arial"/>
              <a:buNone/>
            </a:pPr>
            <a:r>
              <a:rPr lang="en-US" sz="2000">
                <a:solidFill>
                  <a:schemeClr val="dk1"/>
                </a:solidFill>
              </a:rPr>
              <a:t>You don’t need to be the expert - reach out</a:t>
            </a:r>
            <a:endParaRPr sz="2000">
              <a:solidFill>
                <a:schemeClr val="dk1"/>
              </a:solidFill>
            </a:endParaRPr>
          </a:p>
        </p:txBody>
      </p:sp>
      <p:sp>
        <p:nvSpPr>
          <p:cNvPr id="197" name="Google Shape;197;ge3c0426adc_2_5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3c0426adc_0_1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SzPts val="1100"/>
              <a:buNone/>
            </a:pPr>
            <a:r>
              <a:rPr lang="en-US" sz="1100">
                <a:solidFill>
                  <a:schemeClr val="dk1"/>
                </a:solidFill>
                <a:latin typeface="Arial"/>
                <a:ea typeface="Arial"/>
                <a:cs typeface="Arial"/>
                <a:sym typeface="Arial"/>
              </a:rPr>
              <a:t>We’ll now take your questions.</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 hope you found this information valuable. We welcome your input and will put a link in the chat to provide some quick feedback.</a:t>
            </a:r>
            <a:endParaRPr>
              <a:solidFill>
                <a:schemeClr val="dk1"/>
              </a:solidFill>
            </a:endParaRPr>
          </a:p>
        </p:txBody>
      </p:sp>
      <p:sp>
        <p:nvSpPr>
          <p:cNvPr id="203" name="Google Shape;203;ge3c0426adc_0_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78" name="Google Shape;78;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3c0426adc_2_30:notes"/>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None/>
            </a:pPr>
            <a:r>
              <a:rPr lang="en-US" sz="1100">
                <a:solidFill>
                  <a:schemeClr val="dk2"/>
                </a:solidFill>
              </a:rPr>
              <a:t>Help Colorado businesses and employment recovery: </a:t>
            </a:r>
            <a:endParaRPr sz="1100">
              <a:solidFill>
                <a:schemeClr val="dk2"/>
              </a:solidFill>
            </a:endParaRPr>
          </a:p>
          <a:p>
            <a:pPr indent="0" lvl="0" marL="0" rtl="0" algn="l">
              <a:lnSpc>
                <a:spcPct val="100000"/>
              </a:lnSpc>
              <a:spcBef>
                <a:spcPts val="0"/>
              </a:spcBef>
              <a:spcAft>
                <a:spcPts val="0"/>
              </a:spcAft>
              <a:buNone/>
            </a:pPr>
            <a:r>
              <a:rPr lang="en-US" sz="1100">
                <a:solidFill>
                  <a:schemeClr val="dk2"/>
                </a:solidFill>
              </a:rPr>
              <a:t>OEDIT’s WIGs for 2022:</a:t>
            </a:r>
            <a:endParaRPr sz="1100">
              <a:solidFill>
                <a:schemeClr val="dk2"/>
              </a:solidFill>
            </a:endParaRPr>
          </a:p>
          <a:p>
            <a:pPr indent="0" lvl="0" marL="457200" rtl="0" algn="l">
              <a:lnSpc>
                <a:spcPct val="100000"/>
              </a:lnSpc>
              <a:spcBef>
                <a:spcPts val="0"/>
              </a:spcBef>
              <a:spcAft>
                <a:spcPts val="0"/>
              </a:spcAft>
              <a:buNone/>
            </a:pPr>
            <a:r>
              <a:rPr lang="en-US" sz="1100">
                <a:solidFill>
                  <a:schemeClr val="dk2"/>
                </a:solidFill>
              </a:rPr>
              <a:t>Facilitate recovery of Colorado’s economy by increasing access to capital for small businesses.</a:t>
            </a:r>
            <a:endParaRPr sz="1100">
              <a:solidFill>
                <a:schemeClr val="dk2"/>
              </a:solidFill>
            </a:endParaRPr>
          </a:p>
          <a:p>
            <a:pPr indent="0" lvl="0" marL="457200" rtl="0" algn="l">
              <a:lnSpc>
                <a:spcPct val="100000"/>
              </a:lnSpc>
              <a:spcBef>
                <a:spcPts val="0"/>
              </a:spcBef>
              <a:spcAft>
                <a:spcPts val="0"/>
              </a:spcAft>
              <a:buNone/>
            </a:pPr>
            <a:r>
              <a:rPr lang="en-US" sz="1100">
                <a:solidFill>
                  <a:schemeClr val="dk2"/>
                </a:solidFill>
              </a:rPr>
              <a:t>Support rural communities in attracting and retaining jobs.</a:t>
            </a:r>
            <a:endParaRPr sz="1100">
              <a:solidFill>
                <a:schemeClr val="dk2"/>
              </a:solidFill>
            </a:endParaRPr>
          </a:p>
          <a:p>
            <a:pPr indent="0" lvl="0" marL="0" rtl="0" algn="l">
              <a:lnSpc>
                <a:spcPct val="100000"/>
              </a:lnSpc>
              <a:spcBef>
                <a:spcPts val="0"/>
              </a:spcBef>
              <a:spcAft>
                <a:spcPts val="0"/>
              </a:spcAft>
              <a:buNone/>
            </a:pPr>
            <a:r>
              <a:rPr lang="en-US" sz="1100">
                <a:solidFill>
                  <a:schemeClr val="dk2"/>
                </a:solidFill>
              </a:rPr>
              <a:t>OEDIT has a vested interest in supporting rural communities. COVID had disparate effects on rural communities. Investment in a fair economy begins in all four corners of the state. ...and across all business sectors (recognizing that certain businesses were disproportionately impacted by COVID)</a:t>
            </a:r>
            <a:endParaRPr sz="1100">
              <a:solidFill>
                <a:schemeClr val="dk2"/>
              </a:solidFill>
            </a:endParaRPr>
          </a:p>
          <a:p>
            <a:pPr indent="0" lvl="0" marL="0" rtl="0" algn="l">
              <a:lnSpc>
                <a:spcPct val="100000"/>
              </a:lnSpc>
              <a:spcBef>
                <a:spcPts val="0"/>
              </a:spcBef>
              <a:spcAft>
                <a:spcPts val="0"/>
              </a:spcAft>
              <a:buNone/>
            </a:pPr>
            <a:r>
              <a:t/>
            </a:r>
            <a:endParaRPr sz="1100">
              <a:solidFill>
                <a:schemeClr val="dk2"/>
              </a:solidFill>
            </a:endParaRPr>
          </a:p>
        </p:txBody>
      </p:sp>
      <p:sp>
        <p:nvSpPr>
          <p:cNvPr id="83" name="Google Shape;83;ge3c0426adc_2_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3c0426adc_2_35: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rPr b="1" lang="en-US" sz="1100"/>
              <a:t>Setting the Stage: </a:t>
            </a:r>
            <a:endParaRPr b="1" sz="1100"/>
          </a:p>
          <a:p>
            <a:pPr indent="0" lvl="0" marL="0" rtl="0" algn="l">
              <a:lnSpc>
                <a:spcPct val="125000"/>
              </a:lnSpc>
              <a:spcBef>
                <a:spcPts val="0"/>
              </a:spcBef>
              <a:spcAft>
                <a:spcPts val="0"/>
              </a:spcAft>
              <a:buSzPts val="1400"/>
              <a:buNone/>
            </a:pPr>
            <a:r>
              <a:rPr b="1" lang="en-US" sz="1100"/>
              <a:t>2021 Successful Legislation for Rural Economic Development Programs &amp; Funding</a:t>
            </a:r>
            <a:endParaRPr b="1" sz="1100"/>
          </a:p>
          <a:p>
            <a:pPr indent="0" lvl="0" marL="0" rtl="0" algn="l">
              <a:lnSpc>
                <a:spcPct val="125000"/>
              </a:lnSpc>
              <a:spcBef>
                <a:spcPts val="0"/>
              </a:spcBef>
              <a:spcAft>
                <a:spcPts val="0"/>
              </a:spcAft>
              <a:buSzPts val="1400"/>
              <a:buNone/>
            </a:pPr>
            <a:r>
              <a:t/>
            </a:r>
            <a:endParaRPr sz="1100"/>
          </a:p>
          <a:p>
            <a:pPr indent="0" lvl="0" marL="0" rtl="0" algn="l">
              <a:lnSpc>
                <a:spcPct val="125000"/>
              </a:lnSpc>
              <a:spcBef>
                <a:spcPts val="0"/>
              </a:spcBef>
              <a:spcAft>
                <a:spcPts val="0"/>
              </a:spcAft>
              <a:buSzPts val="1400"/>
              <a:buNone/>
            </a:pPr>
            <a:r>
              <a:rPr lang="en-US" sz="1100"/>
              <a:t>OEDIT partnered with the legislature to pass 12 bills that appropriated $228 million in funding to support economic recovery efforts. As we finalize program details, we will be updating our COVID-19 Business and Nonprofit Resources page with program information and timelines.</a:t>
            </a:r>
            <a:endParaRPr sz="1100"/>
          </a:p>
          <a:p>
            <a:pPr indent="0" lvl="0" marL="0" rtl="0" algn="l">
              <a:lnSpc>
                <a:spcPct val="125000"/>
              </a:lnSpc>
              <a:spcBef>
                <a:spcPts val="0"/>
              </a:spcBef>
              <a:spcAft>
                <a:spcPts val="0"/>
              </a:spcAft>
              <a:buSzPts val="1400"/>
              <a:buNone/>
            </a:pPr>
            <a:r>
              <a:rPr lang="en-US" sz="1100"/>
              <a:t>Four buckets of funding are being combined to support Colorado’s small businesses and community economic development.</a:t>
            </a:r>
            <a:endParaRPr sz="1100"/>
          </a:p>
          <a:p>
            <a:pPr indent="-298450" lvl="0" marL="457200" rtl="0" algn="l">
              <a:lnSpc>
                <a:spcPct val="125000"/>
              </a:lnSpc>
              <a:spcBef>
                <a:spcPts val="0"/>
              </a:spcBef>
              <a:spcAft>
                <a:spcPts val="0"/>
              </a:spcAft>
              <a:buSzPts val="1100"/>
              <a:buAutoNum type="arabicParenR"/>
            </a:pPr>
            <a:r>
              <a:rPr lang="en-US" sz="1100"/>
              <a:t>CARES funding</a:t>
            </a:r>
            <a:endParaRPr sz="1100"/>
          </a:p>
          <a:p>
            <a:pPr indent="-298450" lvl="0" marL="457200" rtl="0" algn="l">
              <a:lnSpc>
                <a:spcPct val="125000"/>
              </a:lnSpc>
              <a:spcBef>
                <a:spcPts val="0"/>
              </a:spcBef>
              <a:spcAft>
                <a:spcPts val="0"/>
              </a:spcAft>
              <a:buSzPts val="1100"/>
              <a:buAutoNum type="arabicParenR"/>
            </a:pPr>
            <a:r>
              <a:rPr lang="en-US" sz="1100"/>
              <a:t>Original Legislative Agenda Item Bills</a:t>
            </a:r>
            <a:endParaRPr sz="1100"/>
          </a:p>
          <a:p>
            <a:pPr indent="-298450" lvl="1" marL="914400" rtl="0" algn="l">
              <a:lnSpc>
                <a:spcPct val="125000"/>
              </a:lnSpc>
              <a:spcBef>
                <a:spcPts val="0"/>
              </a:spcBef>
              <a:spcAft>
                <a:spcPts val="0"/>
              </a:spcAft>
              <a:buSzPts val="1100"/>
              <a:buAutoNum type="alphaLcParenR"/>
            </a:pPr>
            <a:r>
              <a:rPr lang="en-US" sz="1100"/>
              <a:t>SB21-111, Program To Support Marijuana Entrepreneurs</a:t>
            </a:r>
            <a:endParaRPr sz="1100"/>
          </a:p>
          <a:p>
            <a:pPr indent="-298450" lvl="1" marL="914400" rtl="0" algn="l">
              <a:lnSpc>
                <a:spcPct val="125000"/>
              </a:lnSpc>
              <a:spcBef>
                <a:spcPts val="0"/>
              </a:spcBef>
              <a:spcAft>
                <a:spcPts val="0"/>
              </a:spcAft>
              <a:buSzPts val="1100"/>
              <a:buAutoNum type="alphaLcParenR"/>
            </a:pPr>
            <a:r>
              <a:rPr lang="en-US" sz="1100"/>
              <a:t>SB21-042, Funding for the Advanced Industries Program &amp; the Strategic Fund</a:t>
            </a:r>
            <a:endParaRPr sz="1100"/>
          </a:p>
          <a:p>
            <a:pPr indent="-298450" lvl="1" marL="914400" rtl="0" algn="l">
              <a:lnSpc>
                <a:spcPct val="125000"/>
              </a:lnSpc>
              <a:spcBef>
                <a:spcPts val="0"/>
              </a:spcBef>
              <a:spcAft>
                <a:spcPts val="0"/>
              </a:spcAft>
              <a:buSzPts val="1100"/>
              <a:buAutoNum type="alphaLcParenR"/>
            </a:pPr>
            <a:r>
              <a:rPr lang="en-US" sz="1100"/>
              <a:t>HB21-124, Employee-owned Business Loan Program Modifications</a:t>
            </a:r>
            <a:endParaRPr sz="1100"/>
          </a:p>
          <a:p>
            <a:pPr indent="-298450" lvl="1" marL="914400" rtl="0" algn="l">
              <a:lnSpc>
                <a:spcPct val="125000"/>
              </a:lnSpc>
              <a:spcBef>
                <a:spcPts val="0"/>
              </a:spcBef>
              <a:spcAft>
                <a:spcPts val="0"/>
              </a:spcAft>
              <a:buSzPts val="1100"/>
              <a:buAutoNum type="alphaLcParenR"/>
            </a:pPr>
            <a:r>
              <a:rPr lang="en-US" sz="1100"/>
              <a:t>HB21-1223, Create Outdoor Recreation Industry Office</a:t>
            </a:r>
            <a:endParaRPr sz="1100"/>
          </a:p>
          <a:p>
            <a:pPr indent="-298450" lvl="0" marL="457200" rtl="0" algn="l">
              <a:lnSpc>
                <a:spcPct val="125000"/>
              </a:lnSpc>
              <a:spcBef>
                <a:spcPts val="0"/>
              </a:spcBef>
              <a:spcAft>
                <a:spcPts val="0"/>
              </a:spcAft>
              <a:buSzPts val="1100"/>
              <a:buAutoNum type="arabicParenR"/>
            </a:pPr>
            <a:r>
              <a:rPr lang="en-US" sz="1100"/>
              <a:t>State Stimulus Funding</a:t>
            </a:r>
            <a:endParaRPr sz="1100"/>
          </a:p>
          <a:p>
            <a:pPr indent="-298450" lvl="1" marL="914400" rtl="0" algn="l">
              <a:lnSpc>
                <a:spcPct val="125000"/>
              </a:lnSpc>
              <a:spcBef>
                <a:spcPts val="0"/>
              </a:spcBef>
              <a:spcAft>
                <a:spcPts val="0"/>
              </a:spcAft>
              <a:buSzPts val="1100"/>
              <a:buAutoNum type="alphaLcParenR"/>
            </a:pPr>
            <a:r>
              <a:rPr lang="en-US" sz="1100"/>
              <a:t>SB21-229, Rural Jump-start Zone Grant Program</a:t>
            </a:r>
            <a:endParaRPr sz="1100"/>
          </a:p>
          <a:p>
            <a:pPr indent="-298450" lvl="1" marL="914400" rtl="0" algn="l">
              <a:lnSpc>
                <a:spcPct val="125000"/>
              </a:lnSpc>
              <a:spcBef>
                <a:spcPts val="0"/>
              </a:spcBef>
              <a:spcAft>
                <a:spcPts val="0"/>
              </a:spcAft>
              <a:buSzPts val="1100"/>
              <a:buAutoNum type="alphaLcParenR"/>
            </a:pPr>
            <a:r>
              <a:rPr lang="en-US" sz="1100"/>
              <a:t>SB21-241, Small Business Accelerated Growth Program </a:t>
            </a:r>
            <a:endParaRPr sz="1100"/>
          </a:p>
          <a:p>
            <a:pPr indent="-298450" lvl="1" marL="914400" rtl="0" algn="l">
              <a:lnSpc>
                <a:spcPct val="125000"/>
              </a:lnSpc>
              <a:spcBef>
                <a:spcPts val="0"/>
              </a:spcBef>
              <a:spcAft>
                <a:spcPts val="0"/>
              </a:spcAft>
              <a:buSzPts val="1100"/>
              <a:buAutoNum type="alphaLcParenR"/>
            </a:pPr>
            <a:r>
              <a:rPr lang="en-US" sz="1100"/>
              <a:t>HB21-1263, Meeting And Events Incentive Program</a:t>
            </a:r>
            <a:endParaRPr sz="1100"/>
          </a:p>
          <a:p>
            <a:pPr indent="-298450" lvl="1" marL="914400" rtl="0" algn="l">
              <a:lnSpc>
                <a:spcPct val="125000"/>
              </a:lnSpc>
              <a:spcBef>
                <a:spcPts val="0"/>
              </a:spcBef>
              <a:spcAft>
                <a:spcPts val="0"/>
              </a:spcAft>
              <a:buSzPts val="1100"/>
              <a:buAutoNum type="alphaLcParenR"/>
            </a:pPr>
            <a:r>
              <a:rPr lang="en-US" sz="1100"/>
              <a:t>HB21-1302, Continue COVID-19 Small Business Grant Program</a:t>
            </a:r>
            <a:endParaRPr sz="1100"/>
          </a:p>
          <a:p>
            <a:pPr indent="-298450" lvl="1" marL="914400" rtl="0" algn="l">
              <a:lnSpc>
                <a:spcPct val="125000"/>
              </a:lnSpc>
              <a:spcBef>
                <a:spcPts val="0"/>
              </a:spcBef>
              <a:spcAft>
                <a:spcPts val="0"/>
              </a:spcAft>
              <a:buSzPts val="1100"/>
              <a:buAutoNum type="alphaLcParenR"/>
            </a:pPr>
            <a:r>
              <a:rPr lang="en-US" sz="1100"/>
              <a:t>SB21-252, Community Revitalization Grant Program</a:t>
            </a:r>
            <a:endParaRPr sz="1100"/>
          </a:p>
          <a:p>
            <a:pPr indent="-298450" lvl="1" marL="914400" rtl="0" algn="l">
              <a:lnSpc>
                <a:spcPct val="125000"/>
              </a:lnSpc>
              <a:spcBef>
                <a:spcPts val="0"/>
              </a:spcBef>
              <a:spcAft>
                <a:spcPts val="0"/>
              </a:spcAft>
              <a:buSzPts val="1100"/>
              <a:buAutoNum type="alphaLcParenR"/>
            </a:pPr>
            <a:r>
              <a:rPr lang="en-US" sz="1100"/>
              <a:t>HB21-1288, Colorado Startup Loan Program</a:t>
            </a:r>
            <a:endParaRPr sz="1100"/>
          </a:p>
          <a:p>
            <a:pPr indent="-298450" lvl="0" marL="457200" rtl="0" algn="l">
              <a:lnSpc>
                <a:spcPct val="125000"/>
              </a:lnSpc>
              <a:spcBef>
                <a:spcPts val="0"/>
              </a:spcBef>
              <a:spcAft>
                <a:spcPts val="0"/>
              </a:spcAft>
              <a:buSzPts val="1100"/>
              <a:buAutoNum type="arabicParenR"/>
            </a:pPr>
            <a:r>
              <a:rPr lang="en-US" sz="1100"/>
              <a:t>ARPA Funding</a:t>
            </a:r>
            <a:endParaRPr sz="1100"/>
          </a:p>
          <a:p>
            <a:pPr indent="-298450" lvl="1" marL="914400" rtl="0" algn="l">
              <a:lnSpc>
                <a:spcPct val="125000"/>
              </a:lnSpc>
              <a:spcBef>
                <a:spcPts val="0"/>
              </a:spcBef>
              <a:spcAft>
                <a:spcPts val="0"/>
              </a:spcAft>
              <a:buSzPts val="1100"/>
              <a:buAutoNum type="alphaLcParenR"/>
            </a:pPr>
            <a:r>
              <a:rPr lang="en-US" sz="1100"/>
              <a:t>SB21-291, Economic Recovery And Relief Cash Fund</a:t>
            </a:r>
            <a:endParaRPr sz="1100"/>
          </a:p>
          <a:p>
            <a:pPr indent="-298450" lvl="1" marL="914400" rtl="0" algn="l">
              <a:lnSpc>
                <a:spcPct val="125000"/>
              </a:lnSpc>
              <a:spcBef>
                <a:spcPts val="0"/>
              </a:spcBef>
              <a:spcAft>
                <a:spcPts val="0"/>
              </a:spcAft>
              <a:buSzPts val="1100"/>
              <a:buAutoNum type="alphaLcParenR"/>
            </a:pPr>
            <a:r>
              <a:rPr lang="en-US" sz="1100"/>
              <a:t>New EDA ARPA Grant Programs</a:t>
            </a:r>
            <a:endParaRPr sz="1100"/>
          </a:p>
          <a:p>
            <a:pPr indent="-298450" lvl="1" marL="914400" rtl="0" algn="l">
              <a:spcBef>
                <a:spcPts val="0"/>
              </a:spcBef>
              <a:spcAft>
                <a:spcPts val="0"/>
              </a:spcAft>
              <a:buSzPts val="1100"/>
              <a:buAutoNum type="alphaLcParenR"/>
            </a:pPr>
            <a:r>
              <a:rPr lang="en-US" sz="1100">
                <a:solidFill>
                  <a:schemeClr val="dk1"/>
                </a:solidFill>
              </a:rPr>
              <a:t>SSBCI program</a:t>
            </a:r>
            <a:endParaRPr sz="1100"/>
          </a:p>
          <a:p>
            <a:pPr indent="0" lvl="0" marL="0" rtl="0" algn="l">
              <a:lnSpc>
                <a:spcPct val="125000"/>
              </a:lnSpc>
              <a:spcBef>
                <a:spcPts val="0"/>
              </a:spcBef>
              <a:spcAft>
                <a:spcPts val="0"/>
              </a:spcAft>
              <a:buSzPts val="1400"/>
              <a:buNone/>
            </a:pPr>
            <a:r>
              <a:t/>
            </a:r>
            <a:endParaRPr sz="1100"/>
          </a:p>
          <a:p>
            <a:pPr indent="0" lvl="0" marL="0" rtl="0" algn="l">
              <a:lnSpc>
                <a:spcPct val="125000"/>
              </a:lnSpc>
              <a:spcBef>
                <a:spcPts val="0"/>
              </a:spcBef>
              <a:spcAft>
                <a:spcPts val="0"/>
              </a:spcAft>
              <a:buSzPts val="1400"/>
              <a:buNone/>
            </a:pPr>
            <a:r>
              <a:rPr lang="en-US" sz="1100"/>
              <a:t>We know that the volume of different support programs coming out (both within OEDIT and from our other State department partners) can be a little overwhelming. We are here to help you sort through the opportunities to find the right solution for your local businesses and communities amongst new funding and programs as well as our existing programs. We are happy to do the research and make the connection with our partners to make navigating our recovery and resiliency programming a little easier.</a:t>
            </a:r>
            <a:endParaRPr sz="1100"/>
          </a:p>
          <a:p>
            <a:pPr indent="0" lvl="0" marL="0" rtl="0" algn="l">
              <a:lnSpc>
                <a:spcPct val="125000"/>
              </a:lnSpc>
              <a:spcBef>
                <a:spcPts val="0"/>
              </a:spcBef>
              <a:spcAft>
                <a:spcPts val="0"/>
              </a:spcAft>
              <a:buSzPts val="1400"/>
              <a:buNone/>
            </a:pPr>
            <a:r>
              <a:t/>
            </a:r>
            <a:endParaRPr sz="1100"/>
          </a:p>
          <a:p>
            <a:pPr indent="0" lvl="0" marL="0" rtl="0" algn="l">
              <a:lnSpc>
                <a:spcPct val="125000"/>
              </a:lnSpc>
              <a:spcBef>
                <a:spcPts val="0"/>
              </a:spcBef>
              <a:spcAft>
                <a:spcPts val="0"/>
              </a:spcAft>
              <a:buSzPts val="1400"/>
              <a:buNone/>
            </a:pPr>
            <a:r>
              <a:rPr lang="en-US" sz="1100"/>
              <a:t>Also, as you think about your local economy and business ecosystem’s recovery and future resiliency, please share your thoughts with us about both the resources that exist as well as those that may still be needed. Where are you still seeing gaps in support?</a:t>
            </a:r>
            <a:endParaRPr sz="1100"/>
          </a:p>
          <a:p>
            <a:pPr indent="0" lvl="0" marL="0" rtl="0" algn="l">
              <a:lnSpc>
                <a:spcPct val="125000"/>
              </a:lnSpc>
              <a:spcBef>
                <a:spcPts val="0"/>
              </a:spcBef>
              <a:spcAft>
                <a:spcPts val="0"/>
              </a:spcAft>
              <a:buSzPts val="1400"/>
              <a:buNone/>
            </a:pPr>
            <a:r>
              <a:t/>
            </a:r>
            <a:endParaRPr sz="1100"/>
          </a:p>
          <a:p>
            <a:pPr indent="0" lvl="0" marL="0" rtl="0" algn="l">
              <a:lnSpc>
                <a:spcPct val="125000"/>
              </a:lnSpc>
              <a:spcBef>
                <a:spcPts val="0"/>
              </a:spcBef>
              <a:spcAft>
                <a:spcPts val="0"/>
              </a:spcAft>
              <a:buSzPts val="1400"/>
              <a:buNone/>
            </a:pPr>
            <a:r>
              <a:rPr lang="en-US" sz="1100"/>
              <a:t>Over the next few slides, I’m going to organize these funding resources into 3 </a:t>
            </a:r>
            <a:r>
              <a:rPr lang="en-US" sz="1100"/>
              <a:t>categories, there’s a lot to go through, so please use this slide deck as well as the links provided as a resource: </a:t>
            </a:r>
            <a:endParaRPr sz="1100"/>
          </a:p>
          <a:p>
            <a:pPr indent="-298450" lvl="0" marL="457200" rtl="0" algn="l">
              <a:lnSpc>
                <a:spcPct val="125000"/>
              </a:lnSpc>
              <a:spcBef>
                <a:spcPts val="0"/>
              </a:spcBef>
              <a:spcAft>
                <a:spcPts val="0"/>
              </a:spcAft>
              <a:buSzPts val="1100"/>
              <a:buChar char="●"/>
            </a:pPr>
            <a:r>
              <a:rPr lang="en-US" sz="1100"/>
              <a:t>Access to capital for small businesses: These provide funding to help small businesses access a wide variety of debt-financing to continue operating or grow through non-traditional (i.e. traditional banking) support programs. As a community, it’s great to familiarize yourself with the various resources that businesses can access.</a:t>
            </a:r>
            <a:endParaRPr sz="1100"/>
          </a:p>
          <a:p>
            <a:pPr indent="-298450" lvl="0" marL="457200" rtl="0" algn="l">
              <a:lnSpc>
                <a:spcPct val="125000"/>
              </a:lnSpc>
              <a:spcBef>
                <a:spcPts val="0"/>
              </a:spcBef>
              <a:spcAft>
                <a:spcPts val="0"/>
              </a:spcAft>
              <a:buSzPts val="1100"/>
              <a:buChar char="●"/>
            </a:pPr>
            <a:r>
              <a:rPr lang="en-US" sz="1100"/>
              <a:t>Grants, Incentives and Technical Assistance for small businesses: These are grant programs to drive innovation and business development, especially in rural or underserved communities and technical assistance to help overcome the capacity and technical gaps that our small businesses may have to help them succeed and move forward. While generalized “grants” are tricky to come by, there are a variety of grant and incentive programs at the state level for starting up or growing businesses in certain areas or specific industry sectors. Again here, I’m going to be highlighting just the newest-added programs; the OEDIT programs and funding page is a great resource to link your local businesses to, to help them search for opportunities that might be right for them, based on their location, industry or growth phase.</a:t>
            </a:r>
            <a:endParaRPr sz="1100"/>
          </a:p>
          <a:p>
            <a:pPr indent="-298450" lvl="0" marL="457200" rtl="0" algn="l">
              <a:lnSpc>
                <a:spcPct val="125000"/>
              </a:lnSpc>
              <a:spcBef>
                <a:spcPts val="0"/>
              </a:spcBef>
              <a:spcAft>
                <a:spcPts val="0"/>
              </a:spcAft>
              <a:buSzPts val="1100"/>
              <a:buChar char="●"/>
            </a:pPr>
            <a:r>
              <a:rPr lang="en-US" sz="1100"/>
              <a:t>Community-level programs: These are grant programs to move forward with economic development and recover in a positive way with community-level projects and planning as the focus. These are programs under OEDIT’s administration or from our partners that you, as community and government-level leaders, will want to review to help move your local economies and strategies forward.</a:t>
            </a:r>
            <a:endParaRPr sz="1100"/>
          </a:p>
        </p:txBody>
      </p:sp>
      <p:sp>
        <p:nvSpPr>
          <p:cNvPr id="89" name="Google Shape;89;ge3c0426adc_2_3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66ee5e4c9_0_97: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None/>
            </a:pPr>
            <a:r>
              <a:rPr lang="en-US" sz="1100">
                <a:solidFill>
                  <a:schemeClr val="dk1"/>
                </a:solidFill>
              </a:rPr>
              <a:t>The CLIMBER (Colorado Loans to Increase Mainstreet Business Economic Recovery) Loan Fund is a statewide program that will provide up to $250 million in working capital loans to Colorado small businesses through 2023. CLIMBER focuses on businesses that were financially stable before the pandemic but now need help to survive. It will promote small businesses recovery, save jobs, and help support the Colorado economy.</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Businesses, sole proprietors, and nonprofits with between 5-99 employees can apply for loans between $30,000 and $500,000 to support working capital needs. Below-market interest rates and a 1-year deferred payment option make the program a secure recovery option for small businesses. Special consideration is given to small businesses that are underserved, are located in rural areas, located in low- to moderate- income areas, and/or located in distressed and underserved areas.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Small businesses with 5-99 employees that were financially profitable before the pandemic but now need help to survive may apply.</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The CLIMBER Loan Fund is housed in the State Treasurer’s Office and supported by the Office of Economic Development and International Trade (OEDIT). The State is contributing $50 million to distribute along with $200 million from private donors to help Colorado’s small business owners.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Colorado Housing and Finance Authority (CHFA) distributes loan funds through the statewide network of lenders including banks, credit unions, CDFIs and other nonprofit lenders. A small business may apply for a CLIMBER loan by contacting a CLIMBER Participating Lender at the website link above.</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Further</a:t>
            </a:r>
            <a:r>
              <a:rPr lang="en-US" sz="1100">
                <a:solidFill>
                  <a:schemeClr val="dk1"/>
                </a:solidFill>
              </a:rPr>
              <a:t> eligibility:</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 This includes:</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For-profit corporations, partnerships, or associations incorporated in Colorado;</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Small businesses filed with the Colorado Secretary of State as a foreign entity authorized in Colorado;</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Nonprofits in Colorado; or</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rPr>
              <a:t>Sole proprietorships owned by a Colorado resident with primary operations in Colorado</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The applying small business must have had a 2-year positive cash flow in the past 5 years prior to February 29, 2020. Finally, the small business had a debt service coverage ratio of at least 1:1 prior to February 29, 2020</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None/>
            </a:pPr>
            <a:r>
              <a:t/>
            </a:r>
            <a:endParaRPr b="1" sz="1100">
              <a:solidFill>
                <a:schemeClr val="dk1"/>
              </a:solidFill>
            </a:endParaRPr>
          </a:p>
        </p:txBody>
      </p:sp>
      <p:sp>
        <p:nvSpPr>
          <p:cNvPr id="95" name="Google Shape;95;ge66ee5e4c9_0_9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7836fe84e_0_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100">
                <a:solidFill>
                  <a:schemeClr val="dk1"/>
                </a:solidFill>
              </a:rPr>
              <a:t>Colorado Lending Source, in partnership with Region 9 and Colorado Enterprise Fund (CEF), has been granted funds from the US Federal Economic Development Administration for the creation of an $8 million statewide Revolving Loan Fund (RLF).</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The Revolving Loan Fund will be supported by the Colorado Office of Economic Development and International Trade (OEDIT) and the Colorado Department of Local Affairs (DOLA), working in conjunction with the Colorado Governor’s Financial Review Committee (FRC) to administer the fund to the entire state of Colorado.</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Any registered business or nonprofit organization is eligible to request loan funding from the Revolving Loan Fund if they meet EDA requirements and cannot access bank loans. The institutions involved in administering the fund will serve communities across Colorado, including but not limited to minority, Native American or tribal, immigrant, women, disabled and veteran-owned businesses as well as businesses in low-income and rural communities.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This Revolving Loan Fund will be made available through loan participations, syndications, and referral opportunities with nonprofit lenders and banks and direct loans to support small businesses in Colorado that are recovering from the COVID-19 pandemic and its economic impact. CLS, CEF, and Region 9 will work with the nonprofit lender community to make sure these funds reach businesses that may need additional support beyond what is currently available from the federal government and state agencies, nonprofit lenders, banks and other sources of private capital.</a:t>
            </a:r>
            <a:endParaRPr b="1" sz="1100">
              <a:solidFill>
                <a:schemeClr val="dk1"/>
              </a:solidFill>
            </a:endParaRPr>
          </a:p>
        </p:txBody>
      </p:sp>
      <p:sp>
        <p:nvSpPr>
          <p:cNvPr id="101" name="Google Shape;101;ge7836fe84e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66ee5e4c9_0_38: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None/>
            </a:pPr>
            <a:r>
              <a:rPr lang="en-US" sz="1100">
                <a:solidFill>
                  <a:schemeClr val="dk1"/>
                </a:solidFill>
                <a:highlight>
                  <a:schemeClr val="lt1"/>
                </a:highlight>
              </a:rPr>
              <a:t>COVID-19 has had significant economic impacts on businesses across the state. Unfortunately, despite considerable efforts to support existing businesses with financial resources, many have already closed. As a result, there are opportunities to open new businesses to fulfill returning demand in many sectors, but entrepreneurs who were bankrupted or shut down due to COVID-19 may be prevented from re-entering the market because of low credit scores or other COVID-19-related financial difficulties. The Colorado Startup Loan Fund will be aimed at supporting new business formation in addition to helping existing businesses restructure to meet the changing market associated with the pandemic. And because the Fund is revolving, the dollars provided here could be used to support new entrepreneurs long into the future via repaid loans. </a:t>
            </a:r>
            <a:endParaRPr sz="1100">
              <a:solidFill>
                <a:schemeClr val="dk1"/>
              </a:solidFill>
              <a:highlight>
                <a:schemeClr val="lt1"/>
              </a:highlight>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1100">
                <a:solidFill>
                  <a:schemeClr val="dk1"/>
                </a:solidFill>
              </a:rPr>
              <a:t>HB21-1288 created the Colorado Startup Loan Fund within OEDIT. This Fund will provide lending capital, and some small grants, to </a:t>
            </a:r>
            <a:r>
              <a:rPr lang="en-US" sz="1100">
                <a:solidFill>
                  <a:srgbClr val="282924"/>
                </a:solidFill>
                <a:highlight>
                  <a:srgbClr val="FFFFFF"/>
                </a:highlight>
              </a:rPr>
              <a:t>businesses seeking capital to start, restart, or restructure a business. OEDIT is contracting with mission-driven community development financial institutions (CDFIs) and other non-profit lenders to distribute these funds to businesses and entrepreneurs. </a:t>
            </a:r>
            <a:r>
              <a:rPr lang="en-US" sz="1100">
                <a:solidFill>
                  <a:srgbClr val="222222"/>
                </a:solidFill>
                <a:highlight>
                  <a:schemeClr val="lt1"/>
                </a:highlight>
              </a:rPr>
              <a:t>The goal of Colorado’</a:t>
            </a:r>
            <a:r>
              <a:rPr lang="en-US" sz="1100">
                <a:solidFill>
                  <a:schemeClr val="dk1"/>
                </a:solidFill>
                <a:highlight>
                  <a:schemeClr val="lt1"/>
                </a:highlight>
              </a:rPr>
              <a:t>s CDFI and non-profit lender network is to su</a:t>
            </a:r>
            <a:r>
              <a:rPr lang="en-US" sz="1100">
                <a:solidFill>
                  <a:srgbClr val="222222"/>
                </a:solidFill>
                <a:highlight>
                  <a:schemeClr val="lt1"/>
                </a:highlight>
              </a:rPr>
              <a:t>pport the economic advancement of populations and businesses that have lacked access to more traditional sources of capital. They often provide credit where normal bank underwriting and loan size limitations prevent traditional lenders from making loans; they have </a:t>
            </a:r>
            <a:r>
              <a:rPr lang="en-US" sz="1100">
                <a:solidFill>
                  <a:schemeClr val="lt1"/>
                </a:solidFill>
                <a:highlight>
                  <a:schemeClr val="lt1"/>
                </a:highlight>
              </a:rPr>
              <a:t>more flexible repayment and restructuring options; and they provide more technical assistance and deeper outreach to underserved communities than traditional lenders. And importantly, they often rely on a broader set of factors beyond just credit scores alone to assess the creditworthiness of loans. As mission driven lenders, CDFIs’ </a:t>
            </a:r>
            <a:endParaRPr sz="1100">
              <a:solidFill>
                <a:schemeClr val="lt1"/>
              </a:solidFill>
              <a:highlight>
                <a:schemeClr val="lt1"/>
              </a:highlight>
            </a:endParaRPr>
          </a:p>
          <a:p>
            <a:pPr indent="0" lvl="0" marL="0" rtl="0" algn="l">
              <a:lnSpc>
                <a:spcPct val="100000"/>
              </a:lnSpc>
              <a:spcBef>
                <a:spcPts val="0"/>
              </a:spcBef>
              <a:spcAft>
                <a:spcPts val="0"/>
              </a:spcAft>
              <a:buNone/>
            </a:pPr>
            <a:r>
              <a:rPr lang="en-US" sz="1100">
                <a:solidFill>
                  <a:schemeClr val="lt1"/>
                </a:solidFill>
                <a:highlight>
                  <a:schemeClr val="lt1"/>
                </a:highlight>
              </a:rPr>
              <a:t>interest rates and fees are also better than those provided by credit cards or payroll lenders.</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highlight>
                <a:srgbClr val="FFFFFF"/>
              </a:highlight>
            </a:endParaRPr>
          </a:p>
          <a:p>
            <a:pPr indent="0" lvl="0" marL="0" rtl="0" algn="l">
              <a:lnSpc>
                <a:spcPct val="100000"/>
              </a:lnSpc>
              <a:spcBef>
                <a:spcPts val="0"/>
              </a:spcBef>
              <a:spcAft>
                <a:spcPts val="0"/>
              </a:spcAft>
              <a:buNone/>
            </a:pPr>
            <a:r>
              <a:t/>
            </a:r>
            <a:endParaRPr sz="1100">
              <a:solidFill>
                <a:schemeClr val="dk1"/>
              </a:solidFill>
              <a:highlight>
                <a:srgbClr val="FFFFFF"/>
              </a:highlight>
            </a:endParaRPr>
          </a:p>
          <a:p>
            <a:pPr indent="0" lvl="0" marL="0" rtl="0" algn="l">
              <a:lnSpc>
                <a:spcPct val="100000"/>
              </a:lnSpc>
              <a:spcBef>
                <a:spcPts val="0"/>
              </a:spcBef>
              <a:spcAft>
                <a:spcPts val="0"/>
              </a:spcAft>
              <a:buNone/>
            </a:pPr>
            <a:r>
              <a:rPr lang="en-US" sz="1100">
                <a:solidFill>
                  <a:schemeClr val="dk1"/>
                </a:solidFill>
                <a:highlight>
                  <a:srgbClr val="FFFFFF"/>
                </a:highlight>
              </a:rPr>
              <a:t>Further eligibility criteria:</a:t>
            </a:r>
            <a:endParaRPr sz="1100">
              <a:solidFill>
                <a:schemeClr val="dk1"/>
              </a:solidFill>
              <a:highlight>
                <a:srgbClr val="FFFFFF"/>
              </a:highlight>
            </a:endParaRPr>
          </a:p>
          <a:p>
            <a:pPr indent="0" lvl="0" marL="0" rtl="0" algn="l">
              <a:lnSpc>
                <a:spcPct val="100000"/>
              </a:lnSpc>
              <a:spcBef>
                <a:spcPts val="0"/>
              </a:spcBef>
              <a:spcAft>
                <a:spcPts val="0"/>
              </a:spcAft>
              <a:buNone/>
            </a:pPr>
            <a:r>
              <a:rPr lang="en-US" sz="1100">
                <a:solidFill>
                  <a:srgbClr val="222222"/>
                </a:solidFill>
                <a:highlight>
                  <a:srgbClr val="FFFFFF"/>
                </a:highlight>
              </a:rPr>
              <a:t>In determining eligibility and the size of an award, OEDIT shall consider: </a:t>
            </a:r>
            <a:endParaRPr sz="1100">
              <a:solidFill>
                <a:srgbClr val="222222"/>
              </a:solidFill>
              <a:highlight>
                <a:srgbClr val="FFFFFF"/>
              </a:highlight>
            </a:endParaRPr>
          </a:p>
          <a:p>
            <a:pPr indent="-298450" lvl="0" marL="457200" rtl="0" algn="l">
              <a:lnSpc>
                <a:spcPct val="100000"/>
              </a:lnSpc>
              <a:spcBef>
                <a:spcPts val="0"/>
              </a:spcBef>
              <a:spcAft>
                <a:spcPts val="0"/>
              </a:spcAft>
              <a:buClr>
                <a:srgbClr val="222222"/>
              </a:buClr>
              <a:buSzPts val="1100"/>
              <a:buChar char="❖"/>
            </a:pPr>
            <a:r>
              <a:rPr lang="en-US" sz="1100">
                <a:solidFill>
                  <a:srgbClr val="222222"/>
                </a:solidFill>
                <a:highlight>
                  <a:srgbClr val="FFFFFF"/>
                </a:highlight>
              </a:rPr>
              <a:t>The need of an existing </a:t>
            </a:r>
            <a:r>
              <a:rPr lang="en-US" sz="1100">
                <a:solidFill>
                  <a:srgbClr val="282924"/>
                </a:solidFill>
                <a:highlight>
                  <a:srgbClr val="FFFFFF"/>
                </a:highlight>
              </a:rPr>
              <a:t>business to restructure, redefine its business model, or recapitalize as a result of the COVID-19 pandemic; </a:t>
            </a:r>
            <a:endParaRPr sz="1100">
              <a:solidFill>
                <a:srgbClr val="282924"/>
              </a:solidFill>
              <a:highlight>
                <a:srgbClr val="FFFFFF"/>
              </a:highlight>
            </a:endParaRPr>
          </a:p>
          <a:p>
            <a:pPr indent="-298450" lvl="0" marL="457200" rtl="0" algn="l">
              <a:lnSpc>
                <a:spcPct val="100000"/>
              </a:lnSpc>
              <a:spcBef>
                <a:spcPts val="0"/>
              </a:spcBef>
              <a:spcAft>
                <a:spcPts val="0"/>
              </a:spcAft>
              <a:buClr>
                <a:srgbClr val="222222"/>
              </a:buClr>
              <a:buSzPts val="1100"/>
              <a:buChar char="❖"/>
            </a:pPr>
            <a:r>
              <a:rPr lang="en-US" sz="1100">
                <a:solidFill>
                  <a:srgbClr val="282924"/>
                </a:solidFill>
                <a:highlight>
                  <a:srgbClr val="FFFFFF"/>
                </a:highlight>
              </a:rPr>
              <a:t>The ability of a new business to fill gaps left in a community or industry by closures resulting from the COVID-19 pandemic; </a:t>
            </a:r>
            <a:endParaRPr sz="1100">
              <a:solidFill>
                <a:srgbClr val="282924"/>
              </a:solidFill>
              <a:highlight>
                <a:srgbClr val="FFFFFF"/>
              </a:highlight>
            </a:endParaRPr>
          </a:p>
          <a:p>
            <a:pPr indent="-298450" lvl="0" marL="457200" rtl="0" algn="l">
              <a:lnSpc>
                <a:spcPct val="100000"/>
              </a:lnSpc>
              <a:spcBef>
                <a:spcPts val="0"/>
              </a:spcBef>
              <a:spcAft>
                <a:spcPts val="0"/>
              </a:spcAft>
              <a:buClr>
                <a:srgbClr val="282924"/>
              </a:buClr>
              <a:buSzPts val="1100"/>
              <a:buChar char="❖"/>
            </a:pPr>
            <a:r>
              <a:rPr lang="en-US" sz="1100">
                <a:solidFill>
                  <a:srgbClr val="282924"/>
                </a:solidFill>
                <a:highlight>
                  <a:srgbClr val="FFFFFF"/>
                </a:highlight>
              </a:rPr>
              <a:t>The financial losses or other impacts from the COVID-19 pandemic that may inhibit an entrepreneur from obtaining capital through traditional sources; </a:t>
            </a:r>
            <a:endParaRPr sz="1100">
              <a:solidFill>
                <a:srgbClr val="282924"/>
              </a:solidFill>
              <a:highlight>
                <a:srgbClr val="FFFFFF"/>
              </a:highlight>
            </a:endParaRPr>
          </a:p>
          <a:p>
            <a:pPr indent="-298450" lvl="0" marL="457200" rtl="0" algn="l">
              <a:lnSpc>
                <a:spcPct val="100000"/>
              </a:lnSpc>
              <a:spcBef>
                <a:spcPts val="0"/>
              </a:spcBef>
              <a:spcAft>
                <a:spcPts val="0"/>
              </a:spcAft>
              <a:buClr>
                <a:srgbClr val="282924"/>
              </a:buClr>
              <a:buSzPts val="1100"/>
              <a:buChar char="❖"/>
            </a:pPr>
            <a:r>
              <a:rPr lang="en-US" sz="1100">
                <a:solidFill>
                  <a:srgbClr val="282924"/>
                </a:solidFill>
                <a:highlight>
                  <a:srgbClr val="FFFFFF"/>
                </a:highlight>
              </a:rPr>
              <a:t>Whether the applicant or the applicant's community faces other barriers to accessing capital from traditional sources; and</a:t>
            </a:r>
            <a:endParaRPr sz="1100">
              <a:solidFill>
                <a:srgbClr val="282924"/>
              </a:solidFill>
              <a:highlight>
                <a:srgbClr val="FFFFFF"/>
              </a:highlight>
            </a:endParaRPr>
          </a:p>
          <a:p>
            <a:pPr indent="-298450" lvl="0" marL="457200" rtl="0" algn="l">
              <a:lnSpc>
                <a:spcPct val="100000"/>
              </a:lnSpc>
              <a:spcBef>
                <a:spcPts val="0"/>
              </a:spcBef>
              <a:spcAft>
                <a:spcPts val="0"/>
              </a:spcAft>
              <a:buClr>
                <a:srgbClr val="282924"/>
              </a:buClr>
              <a:buSzPts val="1100"/>
              <a:buChar char="❖"/>
            </a:pPr>
            <a:r>
              <a:rPr lang="en-US" sz="1100">
                <a:solidFill>
                  <a:srgbClr val="282924"/>
                </a:solidFill>
                <a:highlight>
                  <a:srgbClr val="FFFFFF"/>
                </a:highlight>
              </a:rPr>
              <a:t>An applicant's financial needs, repayment ability, and any technical assistance they’ve received.</a:t>
            </a:r>
            <a:endParaRPr sz="1100">
              <a:solidFill>
                <a:schemeClr val="dk1"/>
              </a:solidFill>
            </a:endParaRPr>
          </a:p>
        </p:txBody>
      </p:sp>
      <p:sp>
        <p:nvSpPr>
          <p:cNvPr id="107" name="Google Shape;107;ge66ee5e4c9_0_3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66ee5e4c9_0_86: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1000"/>
              </a:spcBef>
              <a:spcAft>
                <a:spcPts val="0"/>
              </a:spcAft>
              <a:buNone/>
            </a:pPr>
            <a:r>
              <a:rPr lang="en-US" sz="1100">
                <a:solidFill>
                  <a:schemeClr val="dk1"/>
                </a:solidFill>
              </a:rPr>
              <a:t>As a part of the federal American Rescue Plan Act, the federal government passed the Small Business Access to Capital bill to fund small business credit support and investment programs. OEDIT will submit its application to receive these funds in December 2021 to increase capacity of existing programs that provide access to capital for new and growing businesses. These funds can be flexibly used to provide cash credit support and technical assistance to small businesses looking to access other access to capital programs like CLIMBER, the Startup Loan Fund, Venture Capital, etc. This program will greatly expand funding for underserved, socially and economically disadvantaged individuals who often don’t have the traditional cash collateral support to access loans and other credit-based programs.</a:t>
            </a:r>
            <a:endParaRPr sz="1100">
              <a:solidFill>
                <a:schemeClr val="dk2"/>
              </a:solidFill>
            </a:endParaRPr>
          </a:p>
        </p:txBody>
      </p:sp>
      <p:sp>
        <p:nvSpPr>
          <p:cNvPr id="113" name="Google Shape;113;ge66ee5e4c9_0_8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974725" y="3548067"/>
            <a:ext cx="11055350" cy="209073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7"/>
          <p:cNvSpPr txBox="1"/>
          <p:nvPr>
            <p:ph idx="1" type="subTitle"/>
          </p:nvPr>
        </p:nvSpPr>
        <p:spPr>
          <a:xfrm>
            <a:off x="1951040" y="5638800"/>
            <a:ext cx="9102725" cy="2381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200"/>
              </a:spcBef>
              <a:spcAft>
                <a:spcPts val="0"/>
              </a:spcAft>
              <a:buClr>
                <a:srgbClr val="FFFFFF"/>
              </a:buClr>
              <a:buSzPts val="3000"/>
              <a:buFont typeface="Trebuchet MS"/>
              <a:buNone/>
              <a:defRPr b="0" i="0" sz="3000" u="none" cap="none" strike="noStrike">
                <a:solidFill>
                  <a:srgbClr val="FFFFFF"/>
                </a:solidFill>
                <a:latin typeface="Trebuchet MS"/>
                <a:ea typeface="Trebuchet MS"/>
                <a:cs typeface="Trebuchet MS"/>
                <a:sym typeface="Trebuchet MS"/>
              </a:defRPr>
            </a:lvl1pPr>
            <a:lvl2pPr lvl="1"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2pPr>
            <a:lvl3pPr lvl="2"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3pPr>
            <a:lvl4pPr lvl="3"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4pPr>
            <a:lvl5pPr lvl="4"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5pPr>
            <a:lvl6pPr lvl="5"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6pPr>
            <a:lvl7pPr lvl="6"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7pPr>
            <a:lvl8pPr lvl="7"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8pPr>
            <a:lvl9pPr lvl="8"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4"/>
          <p:cNvSpPr txBox="1"/>
          <p:nvPr>
            <p:ph type="title"/>
          </p:nvPr>
        </p:nvSpPr>
        <p:spPr>
          <a:xfrm>
            <a:off x="635000" y="3962404"/>
            <a:ext cx="11734800" cy="23129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ge3c0426adc_2_24"/>
          <p:cNvSpPr txBox="1"/>
          <p:nvPr>
            <p:ph type="title"/>
          </p:nvPr>
        </p:nvSpPr>
        <p:spPr>
          <a:xfrm>
            <a:off x="635000" y="1447800"/>
            <a:ext cx="10972800" cy="2286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1" sz="6000" u="none" cap="none" strike="noStrike">
                <a:solidFill>
                  <a:schemeClr val="lt2"/>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21" name="Google Shape;21;ge3c0426adc_2_24"/>
          <p:cNvSpPr txBox="1"/>
          <p:nvPr>
            <p:ph idx="1" type="body"/>
          </p:nvPr>
        </p:nvSpPr>
        <p:spPr>
          <a:xfrm>
            <a:off x="650876" y="3886200"/>
            <a:ext cx="10972800" cy="4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2" name="Shape 22"/>
        <p:cNvGrpSpPr/>
        <p:nvPr/>
      </p:nvGrpSpPr>
      <p:grpSpPr>
        <a:xfrm>
          <a:off x="0" y="0"/>
          <a:ext cx="0" cy="0"/>
          <a:chOff x="0" y="0"/>
          <a:chExt cx="0" cy="0"/>
        </a:xfrm>
      </p:grpSpPr>
      <p:sp>
        <p:nvSpPr>
          <p:cNvPr id="23" name="Google Shape;23;ge3c0426adc_2_20"/>
          <p:cNvSpPr txBox="1"/>
          <p:nvPr>
            <p:ph type="ctrTitle"/>
          </p:nvPr>
        </p:nvSpPr>
        <p:spPr>
          <a:xfrm>
            <a:off x="1016000" y="2536829"/>
            <a:ext cx="10972800" cy="2090737"/>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6600" u="none" cap="none" strike="noStrike">
                <a:solidFill>
                  <a:schemeClr val="lt2"/>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24" name="Google Shape;24;ge3c0426adc_2_20"/>
          <p:cNvSpPr txBox="1"/>
          <p:nvPr>
            <p:ph idx="1" type="subTitle"/>
          </p:nvPr>
        </p:nvSpPr>
        <p:spPr>
          <a:xfrm>
            <a:off x="1016000" y="4822829"/>
            <a:ext cx="10972800" cy="24923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200"/>
              </a:spcBef>
              <a:spcAft>
                <a:spcPts val="0"/>
              </a:spcAft>
              <a:buClr>
                <a:srgbClr val="53585F"/>
              </a:buClr>
              <a:buSzPts val="3000"/>
              <a:buFont typeface="Trebuchet MS"/>
              <a:buNone/>
              <a:defRPr b="0" i="0" sz="3000" u="none" cap="none" strike="noStrike">
                <a:solidFill>
                  <a:srgbClr val="53585F"/>
                </a:solidFill>
                <a:latin typeface="Trebuchet MS"/>
                <a:ea typeface="Trebuchet MS"/>
                <a:cs typeface="Trebuchet MS"/>
                <a:sym typeface="Trebuchet MS"/>
              </a:defRPr>
            </a:lvl1pPr>
            <a:lvl2pPr lvl="1"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2pPr>
            <a:lvl3pPr lvl="2"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3pPr>
            <a:lvl4pPr lvl="3"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4pPr>
            <a:lvl5pPr lvl="4"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5pPr>
            <a:lvl6pPr lvl="5"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6pPr>
            <a:lvl7pPr lvl="6"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7pPr>
            <a:lvl8pPr lvl="7"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8pPr>
            <a:lvl9pPr lvl="8"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9pPr>
          </a:lstStyle>
          <a:p/>
        </p:txBody>
      </p:sp>
      <p:sp>
        <p:nvSpPr>
          <p:cNvPr id="25" name="Google Shape;25;ge3c0426adc_2_20"/>
          <p:cNvSpPr txBox="1"/>
          <p:nvPr>
            <p:ph idx="2" type="body"/>
          </p:nvPr>
        </p:nvSpPr>
        <p:spPr>
          <a:xfrm>
            <a:off x="1016000" y="1752600"/>
            <a:ext cx="10972800" cy="62877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00"/>
              </a:spcBef>
              <a:spcAft>
                <a:spcPts val="0"/>
              </a:spcAft>
              <a:buClr>
                <a:srgbClr val="000000"/>
              </a:buClr>
              <a:buSzPts val="1400"/>
              <a:buFont typeface="Arial"/>
              <a:buNone/>
              <a:defRPr b="0" i="0" sz="3200" u="none" cap="none" strike="noStrike">
                <a:solidFill>
                  <a:schemeClr val="lt2"/>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sp>
        <p:nvSpPr>
          <p:cNvPr id="27" name="Google Shape;27;ge3c0426adc_2_27"/>
          <p:cNvSpPr txBox="1"/>
          <p:nvPr>
            <p:ph type="title"/>
          </p:nvPr>
        </p:nvSpPr>
        <p:spPr>
          <a:xfrm>
            <a:off x="635000" y="533400"/>
            <a:ext cx="10972800" cy="12496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1" sz="6000" u="none" cap="none" strike="noStrike">
                <a:solidFill>
                  <a:srgbClr val="53585F"/>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28" name="Google Shape;28;ge3c0426adc_2_27"/>
          <p:cNvSpPr txBox="1"/>
          <p:nvPr>
            <p:ph idx="1" type="body"/>
          </p:nvPr>
        </p:nvSpPr>
        <p:spPr>
          <a:xfrm>
            <a:off x="650876" y="1905000"/>
            <a:ext cx="10972800" cy="6553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pic>
        <p:nvPicPr>
          <p:cNvPr descr="fall_in_co_4x3.jpg" id="31" name="Google Shape;31;p13"/>
          <p:cNvPicPr preferRelativeResize="0"/>
          <p:nvPr/>
        </p:nvPicPr>
        <p:blipFill rotWithShape="1">
          <a:blip r:embed="rId2">
            <a:alphaModFix/>
          </a:blip>
          <a:srcRect b="0" l="0" r="0" t="0"/>
          <a:stretch/>
        </p:blipFill>
        <p:spPr>
          <a:xfrm>
            <a:off x="0" y="0"/>
            <a:ext cx="13030200" cy="9772650"/>
          </a:xfrm>
          <a:prstGeom prst="rect">
            <a:avLst/>
          </a:prstGeom>
          <a:noFill/>
          <a:ln>
            <a:noFill/>
          </a:ln>
        </p:spPr>
      </p:pic>
      <p:sp>
        <p:nvSpPr>
          <p:cNvPr id="32" name="Google Shape;32;p13"/>
          <p:cNvSpPr/>
          <p:nvPr/>
        </p:nvSpPr>
        <p:spPr>
          <a:xfrm>
            <a:off x="0" y="8915404"/>
            <a:ext cx="13030200" cy="866775"/>
          </a:xfrm>
          <a:custGeom>
            <a:rect b="b" l="l" r="r" t="t"/>
            <a:pathLst>
              <a:path extrusionOk="0" h="21600" w="21600">
                <a:moveTo>
                  <a:pt x="0" y="0"/>
                </a:moveTo>
                <a:lnTo>
                  <a:pt x="21600" y="0"/>
                </a:lnTo>
                <a:lnTo>
                  <a:pt x="21600" y="21600"/>
                </a:lnTo>
                <a:lnTo>
                  <a:pt x="0" y="21600"/>
                </a:lnTo>
                <a:close/>
              </a:path>
            </a:pathLst>
          </a:custGeom>
          <a:solidFill>
            <a:srgbClr val="FFD1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C6670"/>
              </a:solidFill>
              <a:latin typeface="Trebuchet MS"/>
              <a:ea typeface="Trebuchet MS"/>
              <a:cs typeface="Trebuchet MS"/>
              <a:sym typeface="Trebuchet MS"/>
            </a:endParaRPr>
          </a:p>
        </p:txBody>
      </p:sp>
      <p:pic>
        <p:nvPicPr>
          <p:cNvPr id="33" name="Google Shape;33;p13"/>
          <p:cNvPicPr preferRelativeResize="0"/>
          <p:nvPr/>
        </p:nvPicPr>
        <p:blipFill rotWithShape="1">
          <a:blip r:embed="rId3">
            <a:alphaModFix/>
          </a:blip>
          <a:srcRect b="0" l="0" r="0" t="0"/>
          <a:stretch/>
        </p:blipFill>
        <p:spPr>
          <a:xfrm>
            <a:off x="787400" y="8987257"/>
            <a:ext cx="4846320" cy="7747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15"/>
          <p:cNvSpPr/>
          <p:nvPr/>
        </p:nvSpPr>
        <p:spPr>
          <a:xfrm>
            <a:off x="1092200" y="2667000"/>
            <a:ext cx="1524000" cy="1524000"/>
          </a:xfrm>
          <a:prstGeom prst="rect">
            <a:avLst/>
          </a:prstGeom>
          <a:solidFill>
            <a:srgbClr val="14943F"/>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36" name="Google Shape;36;p15"/>
          <p:cNvSpPr txBox="1"/>
          <p:nvPr/>
        </p:nvSpPr>
        <p:spPr>
          <a:xfrm>
            <a:off x="1016000" y="2133600"/>
            <a:ext cx="4191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brandCOLORADO colors</a:t>
            </a:r>
            <a:endParaRPr b="0" i="0" sz="1800" u="none" cap="none" strike="noStrike">
              <a:solidFill>
                <a:srgbClr val="5C6670"/>
              </a:solidFill>
              <a:latin typeface="Trebuchet MS"/>
              <a:ea typeface="Trebuchet MS"/>
              <a:cs typeface="Trebuchet MS"/>
              <a:sym typeface="Trebuchet MS"/>
            </a:endParaRPr>
          </a:p>
        </p:txBody>
      </p:sp>
      <p:sp>
        <p:nvSpPr>
          <p:cNvPr id="37" name="Google Shape;37;p15"/>
          <p:cNvSpPr txBox="1"/>
          <p:nvPr/>
        </p:nvSpPr>
        <p:spPr>
          <a:xfrm>
            <a:off x="1092200" y="457203"/>
            <a:ext cx="7620000" cy="938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38" name="Google Shape;38;p15"/>
          <p:cNvSpPr/>
          <p:nvPr/>
        </p:nvSpPr>
        <p:spPr>
          <a:xfrm>
            <a:off x="3073400" y="2667000"/>
            <a:ext cx="1524000" cy="1524000"/>
          </a:xfrm>
          <a:prstGeom prst="rect">
            <a:avLst/>
          </a:prstGeom>
          <a:solidFill>
            <a:srgbClr val="4A535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39" name="Google Shape;39;p15"/>
          <p:cNvSpPr/>
          <p:nvPr/>
        </p:nvSpPr>
        <p:spPr>
          <a:xfrm>
            <a:off x="5054600" y="2667000"/>
            <a:ext cx="1524000" cy="1524000"/>
          </a:xfrm>
          <a:prstGeom prst="rect">
            <a:avLst/>
          </a:prstGeom>
          <a:solidFill>
            <a:srgbClr val="C7C9C9"/>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0" name="Google Shape;40;p15"/>
          <p:cNvSpPr/>
          <p:nvPr/>
        </p:nvSpPr>
        <p:spPr>
          <a:xfrm>
            <a:off x="7035800" y="2667000"/>
            <a:ext cx="1524000" cy="1524000"/>
          </a:xfrm>
          <a:prstGeom prst="rect">
            <a:avLst/>
          </a:prstGeom>
          <a:solidFill>
            <a:srgbClr val="FFFFFF"/>
          </a:solidFill>
          <a:ln cap="flat" cmpd="sng" w="12700">
            <a:solidFill>
              <a:srgbClr val="4A535D"/>
            </a:solidFill>
            <a:prstDash val="solid"/>
            <a:miter lim="0"/>
            <a:headEnd len="sm" w="sm" type="none"/>
            <a:tailEnd len="sm" w="sm" type="none"/>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1" name="Google Shape;41;p15"/>
          <p:cNvSpPr/>
          <p:nvPr/>
        </p:nvSpPr>
        <p:spPr>
          <a:xfrm>
            <a:off x="1092200" y="4572000"/>
            <a:ext cx="1524000" cy="1524000"/>
          </a:xfrm>
          <a:prstGeom prst="rect">
            <a:avLst/>
          </a:prstGeom>
          <a:solidFill>
            <a:srgbClr val="E95F1A"/>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2" name="Google Shape;42;p15"/>
          <p:cNvSpPr/>
          <p:nvPr/>
        </p:nvSpPr>
        <p:spPr>
          <a:xfrm>
            <a:off x="3073400" y="4572000"/>
            <a:ext cx="1524000" cy="1524000"/>
          </a:xfrm>
          <a:prstGeom prst="rect">
            <a:avLst/>
          </a:prstGeom>
          <a:solidFill>
            <a:srgbClr val="523F2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3" name="Google Shape;43;p15"/>
          <p:cNvSpPr/>
          <p:nvPr/>
        </p:nvSpPr>
        <p:spPr>
          <a:xfrm>
            <a:off x="5054600" y="4572000"/>
            <a:ext cx="1524000" cy="1524000"/>
          </a:xfrm>
          <a:prstGeom prst="rect">
            <a:avLst/>
          </a:prstGeom>
          <a:solidFill>
            <a:srgbClr val="5EB7E3"/>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4" name="Google Shape;44;p15"/>
          <p:cNvSpPr txBox="1"/>
          <p:nvPr/>
        </p:nvSpPr>
        <p:spPr>
          <a:xfrm>
            <a:off x="1016000" y="6934201"/>
            <a:ext cx="11125200" cy="2031325"/>
          </a:xfrm>
          <a:prstGeom prst="rect">
            <a:avLst/>
          </a:prstGeom>
          <a:noFill/>
          <a:ln>
            <a:noFill/>
          </a:ln>
        </p:spPr>
        <p:txBody>
          <a:bodyPr anchorCtr="0" anchor="t" bIns="45700" lIns="91425" spcFirstLastPara="1" rIns="91425" wrap="square" tIns="45700">
            <a:spAutoFit/>
          </a:bodyPr>
          <a:lstStyle/>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45" name="Google Shape;45;p15"/>
          <p:cNvSpPr txBox="1"/>
          <p:nvPr/>
        </p:nvSpPr>
        <p:spPr>
          <a:xfrm>
            <a:off x="9702800" y="2133600"/>
            <a:ext cx="2895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shield colors</a:t>
            </a:r>
            <a:endParaRPr b="0" i="0" sz="1800" u="none" cap="none" strike="noStrike">
              <a:solidFill>
                <a:srgbClr val="5C6670"/>
              </a:solidFill>
              <a:latin typeface="Trebuchet MS"/>
              <a:ea typeface="Trebuchet MS"/>
              <a:cs typeface="Trebuchet MS"/>
              <a:sym typeface="Trebuchet MS"/>
            </a:endParaRPr>
          </a:p>
        </p:txBody>
      </p:sp>
      <p:sp>
        <p:nvSpPr>
          <p:cNvPr id="46" name="Google Shape;46;p15"/>
          <p:cNvSpPr/>
          <p:nvPr/>
        </p:nvSpPr>
        <p:spPr>
          <a:xfrm>
            <a:off x="9779000" y="2667000"/>
            <a:ext cx="1524000" cy="1524000"/>
          </a:xfrm>
          <a:prstGeom prst="rect">
            <a:avLst/>
          </a:prstGeom>
          <a:solidFill>
            <a:srgbClr val="3266B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47" name="Google Shape;47;p15"/>
          <p:cNvSpPr/>
          <p:nvPr/>
        </p:nvSpPr>
        <p:spPr>
          <a:xfrm>
            <a:off x="9779000" y="4572000"/>
            <a:ext cx="1524000" cy="1524000"/>
          </a:xfrm>
          <a:prstGeom prst="rect">
            <a:avLst/>
          </a:prstGeom>
          <a:solidFill>
            <a:srgbClr val="F6323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cxnSp>
        <p:nvCxnSpPr>
          <p:cNvPr id="48" name="Google Shape;48;p15"/>
          <p:cNvCxnSpPr/>
          <p:nvPr/>
        </p:nvCxnSpPr>
        <p:spPr>
          <a:xfrm rot="5400000">
            <a:off x="7455694" y="4381502"/>
            <a:ext cx="3428206" cy="794"/>
          </a:xfrm>
          <a:prstGeom prst="straightConnector1">
            <a:avLst/>
          </a:prstGeom>
          <a:solidFill>
            <a:srgbClr val="14943F"/>
          </a:solidFill>
          <a:ln cap="flat" cmpd="sng" w="12700">
            <a:solidFill>
              <a:srgbClr val="C7C9C9"/>
            </a:solidFill>
            <a:prstDash val="solid"/>
            <a:miter lim="0"/>
            <a:headEnd len="sm" w="sm" type="none"/>
            <a:tailEnd len="sm" w="sm" type="none"/>
          </a:ln>
        </p:spPr>
      </p:cxnSp>
      <p:sp>
        <p:nvSpPr>
          <p:cNvPr id="49" name="Google Shape;49;p15"/>
          <p:cNvSpPr txBox="1"/>
          <p:nvPr/>
        </p:nvSpPr>
        <p:spPr>
          <a:xfrm>
            <a:off x="30734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92/102/112</a:t>
            </a:r>
            <a:endParaRPr b="0" i="0" sz="1800" u="none" cap="none" strike="noStrike">
              <a:solidFill>
                <a:srgbClr val="FFFFFF"/>
              </a:solidFill>
              <a:latin typeface="Trebuchet MS"/>
              <a:ea typeface="Trebuchet MS"/>
              <a:cs typeface="Trebuchet MS"/>
              <a:sym typeface="Trebuchet MS"/>
            </a:endParaRPr>
          </a:p>
        </p:txBody>
      </p:sp>
      <p:sp>
        <p:nvSpPr>
          <p:cNvPr id="50" name="Google Shape;50;p15"/>
          <p:cNvSpPr txBox="1"/>
          <p:nvPr/>
        </p:nvSpPr>
        <p:spPr>
          <a:xfrm>
            <a:off x="10922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0/149/58</a:t>
            </a:r>
            <a:endParaRPr b="0" i="0" sz="1800" u="none" cap="none" strike="noStrike">
              <a:solidFill>
                <a:srgbClr val="FFFFFF"/>
              </a:solidFill>
              <a:latin typeface="Trebuchet MS"/>
              <a:ea typeface="Trebuchet MS"/>
              <a:cs typeface="Trebuchet MS"/>
              <a:sym typeface="Trebuchet MS"/>
            </a:endParaRPr>
          </a:p>
        </p:txBody>
      </p:sp>
      <p:sp>
        <p:nvSpPr>
          <p:cNvPr id="51" name="Google Shape;51;p15"/>
          <p:cNvSpPr txBox="1"/>
          <p:nvPr/>
        </p:nvSpPr>
        <p:spPr>
          <a:xfrm>
            <a:off x="50546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208/210/211</a:t>
            </a:r>
            <a:endParaRPr b="0" i="0" sz="1800" u="none" cap="none" strike="noStrike">
              <a:solidFill>
                <a:srgbClr val="FFFFFF"/>
              </a:solidFill>
              <a:latin typeface="Trebuchet MS"/>
              <a:ea typeface="Trebuchet MS"/>
              <a:cs typeface="Trebuchet MS"/>
              <a:sym typeface="Trebuchet MS"/>
            </a:endParaRPr>
          </a:p>
        </p:txBody>
      </p:sp>
      <p:sp>
        <p:nvSpPr>
          <p:cNvPr id="52" name="Google Shape;52;p15"/>
          <p:cNvSpPr txBox="1"/>
          <p:nvPr/>
        </p:nvSpPr>
        <p:spPr>
          <a:xfrm>
            <a:off x="10922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239/117/33</a:t>
            </a:r>
            <a:endParaRPr b="0" i="0" sz="1800" u="none" cap="none" strike="noStrike">
              <a:solidFill>
                <a:srgbClr val="FFFFFF"/>
              </a:solidFill>
              <a:latin typeface="Trebuchet MS"/>
              <a:ea typeface="Trebuchet MS"/>
              <a:cs typeface="Trebuchet MS"/>
              <a:sym typeface="Trebuchet MS"/>
            </a:endParaRPr>
          </a:p>
        </p:txBody>
      </p:sp>
      <p:sp>
        <p:nvSpPr>
          <p:cNvPr id="53" name="Google Shape;53;p15"/>
          <p:cNvSpPr txBox="1"/>
          <p:nvPr/>
        </p:nvSpPr>
        <p:spPr>
          <a:xfrm>
            <a:off x="30734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101/80/60</a:t>
            </a:r>
            <a:endParaRPr b="0" i="0" sz="1800" u="none" cap="none" strike="noStrike">
              <a:solidFill>
                <a:srgbClr val="FFFFFF"/>
              </a:solidFill>
              <a:latin typeface="Trebuchet MS"/>
              <a:ea typeface="Trebuchet MS"/>
              <a:cs typeface="Trebuchet MS"/>
              <a:sym typeface="Trebuchet MS"/>
            </a:endParaRPr>
          </a:p>
        </p:txBody>
      </p:sp>
      <p:sp>
        <p:nvSpPr>
          <p:cNvPr id="54" name="Google Shape;54;p15"/>
          <p:cNvSpPr txBox="1"/>
          <p:nvPr/>
        </p:nvSpPr>
        <p:spPr>
          <a:xfrm>
            <a:off x="50546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sp>
        <p:nvSpPr>
          <p:cNvPr id="55" name="Google Shape;55;p15"/>
          <p:cNvSpPr txBox="1"/>
          <p:nvPr/>
        </p:nvSpPr>
        <p:spPr>
          <a:xfrm>
            <a:off x="70358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C6670"/>
              </a:buClr>
              <a:buSzPts val="1800"/>
              <a:buFont typeface="Trebuchet MS"/>
              <a:buNone/>
            </a:pPr>
            <a:r>
              <a:rPr b="0" i="0" lang="en-US" sz="1800" u="none" cap="none" strike="noStrike">
                <a:solidFill>
                  <a:srgbClr val="5C6670"/>
                </a:solidFill>
                <a:latin typeface="Trebuchet MS"/>
                <a:ea typeface="Trebuchet MS"/>
                <a:cs typeface="Trebuchet MS"/>
                <a:sym typeface="Trebuchet MS"/>
              </a:rPr>
              <a:t>RGB 255/255/255</a:t>
            </a:r>
            <a:endParaRPr b="0" i="0" sz="1800" u="none" cap="none" strike="noStrike">
              <a:solidFill>
                <a:srgbClr val="5C6670"/>
              </a:solidFill>
              <a:latin typeface="Trebuchet MS"/>
              <a:ea typeface="Trebuchet MS"/>
              <a:cs typeface="Trebuchet MS"/>
              <a:sym typeface="Trebuchet MS"/>
            </a:endParaRPr>
          </a:p>
        </p:txBody>
      </p:sp>
      <p:sp>
        <p:nvSpPr>
          <p:cNvPr id="56" name="Google Shape;56;p15"/>
          <p:cNvSpPr txBox="1"/>
          <p:nvPr/>
        </p:nvSpPr>
        <p:spPr>
          <a:xfrm>
            <a:off x="97790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64/124/202</a:t>
            </a:r>
            <a:endParaRPr b="0" i="0" sz="1800" u="none" cap="none" strike="noStrike">
              <a:solidFill>
                <a:srgbClr val="FFFFFF"/>
              </a:solidFill>
              <a:latin typeface="Trebuchet MS"/>
              <a:ea typeface="Trebuchet MS"/>
              <a:cs typeface="Trebuchet MS"/>
              <a:sym typeface="Trebuchet MS"/>
            </a:endParaRPr>
          </a:p>
        </p:txBody>
      </p:sp>
      <p:sp>
        <p:nvSpPr>
          <p:cNvPr id="57" name="Google Shape;57;p15"/>
          <p:cNvSpPr txBox="1"/>
          <p:nvPr/>
        </p:nvSpPr>
        <p:spPr>
          <a:xfrm>
            <a:off x="97790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246/50/62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8" name="Shape 58"/>
        <p:cNvGrpSpPr/>
        <p:nvPr/>
      </p:nvGrpSpPr>
      <p:grpSpPr>
        <a:xfrm>
          <a:off x="0" y="0"/>
          <a:ext cx="0" cy="0"/>
          <a:chOff x="0" y="0"/>
          <a:chExt cx="0" cy="0"/>
        </a:xfrm>
      </p:grpSpPr>
      <p:sp>
        <p:nvSpPr>
          <p:cNvPr id="59" name="Google Shape;59;p16"/>
          <p:cNvSpPr txBox="1"/>
          <p:nvPr/>
        </p:nvSpPr>
        <p:spPr>
          <a:xfrm>
            <a:off x="1092200" y="457203"/>
            <a:ext cx="7620000" cy="938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60" name="Google Shape;60;p16"/>
          <p:cNvSpPr txBox="1"/>
          <p:nvPr/>
        </p:nvSpPr>
        <p:spPr>
          <a:xfrm>
            <a:off x="1016000" y="6934201"/>
            <a:ext cx="11125200" cy="2031325"/>
          </a:xfrm>
          <a:prstGeom prst="rect">
            <a:avLst/>
          </a:prstGeom>
          <a:noFill/>
          <a:ln>
            <a:noFill/>
          </a:ln>
        </p:spPr>
        <p:txBody>
          <a:bodyPr anchorCtr="0" anchor="t" bIns="45700" lIns="91425" spcFirstLastPara="1" rIns="91425" wrap="square" tIns="45700">
            <a:spAutoFit/>
          </a:bodyPr>
          <a:lstStyle/>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61" name="Google Shape;61;p16"/>
          <p:cNvSpPr txBox="1"/>
          <p:nvPr/>
        </p:nvSpPr>
        <p:spPr>
          <a:xfrm>
            <a:off x="50546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pic>
        <p:nvPicPr>
          <p:cNvPr descr="M:\EDO Communications\DOLA Branding\DOLA Branding Team &amp; Process\Color Palettes &amp; Shields\DOLA-Palette.png" id="62" name="Google Shape;62;p16"/>
          <p:cNvPicPr preferRelativeResize="0"/>
          <p:nvPr/>
        </p:nvPicPr>
        <p:blipFill rotWithShape="1">
          <a:blip r:embed="rId2">
            <a:alphaModFix/>
          </a:blip>
          <a:srcRect b="8877" l="49220" r="11241" t="63537"/>
          <a:stretch/>
        </p:blipFill>
        <p:spPr>
          <a:xfrm>
            <a:off x="3454400" y="1419401"/>
            <a:ext cx="6019800" cy="5435668"/>
          </a:xfrm>
          <a:prstGeom prst="rect">
            <a:avLst/>
          </a:prstGeom>
          <a:noFill/>
          <a:ln>
            <a:noFill/>
          </a:ln>
        </p:spPr>
      </p:pic>
      <p:sp>
        <p:nvSpPr>
          <p:cNvPr id="63" name="Google Shape;63;p16"/>
          <p:cNvSpPr txBox="1"/>
          <p:nvPr/>
        </p:nvSpPr>
        <p:spPr>
          <a:xfrm>
            <a:off x="2463800" y="1588532"/>
            <a:ext cx="2895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palette</a:t>
            </a:r>
            <a:endParaRPr b="0" i="0" sz="1800" u="none" cap="none" strike="noStrike">
              <a:solidFill>
                <a:srgbClr val="5C6670"/>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fall_in_co_4x3.jpg" id="6" name="Google Shape;6;p6"/>
          <p:cNvPicPr preferRelativeResize="0"/>
          <p:nvPr/>
        </p:nvPicPr>
        <p:blipFill rotWithShape="1">
          <a:blip r:embed="rId1">
            <a:alphaModFix/>
          </a:blip>
          <a:srcRect b="16730" l="0" r="0" t="0"/>
          <a:stretch/>
        </p:blipFill>
        <p:spPr>
          <a:xfrm>
            <a:off x="1" y="5"/>
            <a:ext cx="13030200" cy="8136363"/>
          </a:xfrm>
          <a:prstGeom prst="rect">
            <a:avLst/>
          </a:prstGeom>
          <a:noFill/>
          <a:ln>
            <a:noFill/>
          </a:ln>
        </p:spPr>
      </p:pic>
      <p:sp>
        <p:nvSpPr>
          <p:cNvPr id="7" name="Google Shape;7;p6"/>
          <p:cNvSpPr/>
          <p:nvPr/>
        </p:nvSpPr>
        <p:spPr>
          <a:xfrm>
            <a:off x="0" y="0"/>
            <a:ext cx="13030200" cy="8154988"/>
          </a:xfrm>
          <a:custGeom>
            <a:rect b="b" l="l" r="r" t="t"/>
            <a:pathLst>
              <a:path extrusionOk="0" h="21600" w="21600">
                <a:moveTo>
                  <a:pt x="0" y="0"/>
                </a:moveTo>
                <a:lnTo>
                  <a:pt x="21599" y="0"/>
                </a:lnTo>
                <a:lnTo>
                  <a:pt x="21599" y="21599"/>
                </a:lnTo>
                <a:lnTo>
                  <a:pt x="0" y="21599"/>
                </a:lnTo>
                <a:close/>
              </a:path>
            </a:pathLst>
          </a:custGeom>
          <a:solidFill>
            <a:srgbClr val="5C6670">
              <a:alpha val="57647"/>
            </a:srgbClr>
          </a:solidFill>
          <a:ln cap="flat" cmpd="sng" w="12700">
            <a:solidFill>
              <a:srgbClr val="85888D">
                <a:alpha val="57647"/>
              </a:srgbClr>
            </a:solidFill>
            <a:prstDash val="solid"/>
            <a:miter lim="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C6670"/>
              </a:solidFill>
              <a:latin typeface="Trebuchet MS"/>
              <a:ea typeface="Trebuchet MS"/>
              <a:cs typeface="Trebuchet MS"/>
              <a:sym typeface="Trebuchet MS"/>
            </a:endParaRPr>
          </a:p>
        </p:txBody>
      </p:sp>
      <p:sp>
        <p:nvSpPr>
          <p:cNvPr id="8" name="Google Shape;8;p6"/>
          <p:cNvSpPr txBox="1"/>
          <p:nvPr>
            <p:ph type="title"/>
          </p:nvPr>
        </p:nvSpPr>
        <p:spPr>
          <a:xfrm>
            <a:off x="635000" y="3886204"/>
            <a:ext cx="11734800" cy="23129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pic>
        <p:nvPicPr>
          <p:cNvPr id="9" name="Google Shape;9;p6"/>
          <p:cNvPicPr preferRelativeResize="0"/>
          <p:nvPr/>
        </p:nvPicPr>
        <p:blipFill rotWithShape="1">
          <a:blip r:embed="rId2">
            <a:alphaModFix/>
          </a:blip>
          <a:srcRect b="0" l="0" r="0" t="0"/>
          <a:stretch/>
        </p:blipFill>
        <p:spPr>
          <a:xfrm>
            <a:off x="941832" y="8597852"/>
            <a:ext cx="4846320" cy="774752"/>
          </a:xfrm>
          <a:prstGeom prst="rect">
            <a:avLst/>
          </a:prstGeom>
          <a:noFill/>
          <a:ln>
            <a:noFill/>
          </a:ln>
        </p:spPr>
      </p:pic>
      <p:pic>
        <p:nvPicPr>
          <p:cNvPr id="10" name="Google Shape;10;p6"/>
          <p:cNvPicPr preferRelativeResize="0"/>
          <p:nvPr/>
        </p:nvPicPr>
        <p:blipFill rotWithShape="1">
          <a:blip r:embed="rId3">
            <a:alphaModFix/>
          </a:blip>
          <a:srcRect b="0" l="0" r="0" t="0"/>
          <a:stretch/>
        </p:blipFill>
        <p:spPr>
          <a:xfrm>
            <a:off x="4889500" y="759074"/>
            <a:ext cx="3251200" cy="2438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72">
          <p15:clr>
            <a:srgbClr val="F26B43"/>
          </p15:clr>
        </p15:guide>
        <p15:guide id="2" pos="40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 name="Shape 16"/>
        <p:cNvGrpSpPr/>
        <p:nvPr/>
      </p:nvGrpSpPr>
      <p:grpSpPr>
        <a:xfrm>
          <a:off x="0" y="0"/>
          <a:ext cx="0" cy="0"/>
          <a:chOff x="0" y="0"/>
          <a:chExt cx="0" cy="0"/>
        </a:xfrm>
      </p:grpSpPr>
      <p:sp>
        <p:nvSpPr>
          <p:cNvPr id="17" name="Google Shape;17;ge3c0426adc_2_17"/>
          <p:cNvSpPr/>
          <p:nvPr/>
        </p:nvSpPr>
        <p:spPr>
          <a:xfrm>
            <a:off x="0" y="8915404"/>
            <a:ext cx="13030200" cy="866775"/>
          </a:xfrm>
          <a:custGeom>
            <a:rect b="b" l="l" r="r" t="t"/>
            <a:pathLst>
              <a:path extrusionOk="0" h="21600" w="21600">
                <a:moveTo>
                  <a:pt x="0" y="0"/>
                </a:moveTo>
                <a:lnTo>
                  <a:pt x="21600" y="0"/>
                </a:lnTo>
                <a:lnTo>
                  <a:pt x="21600" y="21600"/>
                </a:lnTo>
                <a:lnTo>
                  <a:pt x="0" y="21600"/>
                </a:lnTo>
                <a:close/>
              </a:path>
            </a:pathLst>
          </a:custGeom>
          <a:solidFill>
            <a:srgbClr val="FFD100"/>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3C1DD"/>
              </a:solidFill>
              <a:latin typeface="Trebuchet MS"/>
              <a:ea typeface="Trebuchet MS"/>
              <a:cs typeface="Trebuchet MS"/>
              <a:sym typeface="Trebuchet MS"/>
            </a:endParaRPr>
          </a:p>
        </p:txBody>
      </p:sp>
      <p:pic>
        <p:nvPicPr>
          <p:cNvPr id="18" name="Google Shape;18;ge3c0426adc_2_17"/>
          <p:cNvPicPr preferRelativeResize="0"/>
          <p:nvPr/>
        </p:nvPicPr>
        <p:blipFill rotWithShape="1">
          <a:blip r:embed="rId1">
            <a:alphaModFix/>
          </a:blip>
          <a:srcRect b="0" l="0" r="0" t="0"/>
          <a:stretch/>
        </p:blipFill>
        <p:spPr>
          <a:xfrm>
            <a:off x="787400" y="8978848"/>
            <a:ext cx="4846320" cy="7747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 name="Shape 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leg.colorado.gov/bills/sb21-24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oedit.colorado.gov/employee-ownership-loan" TargetMode="External"/><Relationship Id="rId4" Type="http://schemas.openxmlformats.org/officeDocument/2006/relationships/hyperlink" Target="https://leg.colorado.gov/bills/hb21-1311" TargetMode="External"/><Relationship Id="rId5" Type="http://schemas.openxmlformats.org/officeDocument/2006/relationships/hyperlink" Target="https://oedit.colorado.gov/employee-ownership-trial-gra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oedit.colorado.gov/cannabis-business-offi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oedit.colorado.gov/colorado-arts-relief-gra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leg.colorado.gov/bills/sb21-22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leg.colorado.gov/bills/hb21-130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oedit.colorado.gov/meeting-and-events-incentiv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oedit.colorado.gov/colorado-community-revitalization-gra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leg.colorado.gov/bills/sb21-0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coresiliency.com/trainings-and-even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leg.colorado.gov/bills/sb21-29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da.gov/arpa/economic-adjustment-assistance/" TargetMode="External"/><Relationship Id="rId4" Type="http://schemas.openxmlformats.org/officeDocument/2006/relationships/hyperlink" Target="https://eda.gov/arpa/indigenous/" TargetMode="External"/><Relationship Id="rId5" Type="http://schemas.openxmlformats.org/officeDocument/2006/relationships/hyperlink" Target="https://eda.gov/arpa/travel-tourism/" TargetMode="External"/><Relationship Id="rId6" Type="http://schemas.openxmlformats.org/officeDocument/2006/relationships/hyperlink" Target="https://eda.gov/arpa/build-back-better/" TargetMode="External"/><Relationship Id="rId7" Type="http://schemas.openxmlformats.org/officeDocument/2006/relationships/hyperlink" Target="https://eda.gov/arpa/good-jobs-challenge/" TargetMode="External"/><Relationship Id="rId8" Type="http://schemas.openxmlformats.org/officeDocument/2006/relationships/hyperlink" Target="https://eda.gov/arpa/planning-gran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climber-colorado.com/" TargetMode="External"/><Relationship Id="rId4" Type="http://schemas.openxmlformats.org/officeDocument/2006/relationships/hyperlink" Target="https://oedit.colorado.gov/colorado-revolving-loan-fund" TargetMode="External"/><Relationship Id="rId5" Type="http://schemas.openxmlformats.org/officeDocument/2006/relationships/hyperlink" Target="https://oedit.colorado.gov/meeting-and-events-incentive" TargetMode="External"/><Relationship Id="rId6" Type="http://schemas.openxmlformats.org/officeDocument/2006/relationships/hyperlink" Target="https://oedit.colorado.gov/colorado-recovery-assistance-for-tourism" TargetMode="External"/><Relationship Id="rId7" Type="http://schemas.openxmlformats.org/officeDocument/2006/relationships/hyperlink" Target="https://oedit.colorado.gov/colorado-community-revitalization-grant" TargetMode="External"/><Relationship Id="rId8" Type="http://schemas.openxmlformats.org/officeDocument/2006/relationships/hyperlink" Target="https://eda.gov/arp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coloradosbdc.org/" TargetMode="External"/><Relationship Id="rId4" Type="http://schemas.openxmlformats.org/officeDocument/2006/relationships/hyperlink" Target="https://oedit.colorado.gov/programs-and-funding" TargetMode="External"/><Relationship Id="rId5" Type="http://schemas.openxmlformats.org/officeDocument/2006/relationships/hyperlink" Target="https://oedit.colorado.gov/covid19" TargetMode="External"/><Relationship Id="rId6" Type="http://schemas.openxmlformats.org/officeDocument/2006/relationships/hyperlink" Target="https://oedit.colorado.gov/" TargetMode="External"/><Relationship Id="rId7" Type="http://schemas.openxmlformats.org/officeDocument/2006/relationships/hyperlink" Target="https://oedit.colorado.gov/rural-opportunity-offi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edit.colorado.gov/covid19" TargetMode="External"/><Relationship Id="rId4" Type="http://schemas.openxmlformats.org/officeDocument/2006/relationships/hyperlink" Target="https://oedit.colorado.gov/programs-and-fund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climber-colorado.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oedit.colorado.gov/colorado-revolving-loan-fu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leg.colorado.gov/bills/hb21-128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idx="1" type="subTitle"/>
          </p:nvPr>
        </p:nvSpPr>
        <p:spPr>
          <a:xfrm>
            <a:off x="741450" y="6663275"/>
            <a:ext cx="11409600" cy="1420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3000"/>
              <a:buFont typeface="Trebuchet MS"/>
              <a:buNone/>
            </a:pPr>
            <a:r>
              <a:t/>
            </a:r>
            <a:endParaRPr sz="2800"/>
          </a:p>
          <a:p>
            <a:pPr indent="0" lvl="0" marL="0" rtl="0" algn="ctr">
              <a:lnSpc>
                <a:spcPct val="100000"/>
              </a:lnSpc>
              <a:spcBef>
                <a:spcPts val="0"/>
              </a:spcBef>
              <a:spcAft>
                <a:spcPts val="0"/>
              </a:spcAft>
              <a:buClr>
                <a:srgbClr val="FFFFFF"/>
              </a:buClr>
              <a:buSzPts val="3000"/>
              <a:buFont typeface="Trebuchet MS"/>
              <a:buNone/>
            </a:pPr>
            <a:r>
              <a:rPr lang="en-US" sz="2800"/>
              <a:t>August 4, 2021</a:t>
            </a:r>
            <a:endParaRPr sz="2800"/>
          </a:p>
          <a:p>
            <a:pPr indent="0" lvl="0" marL="0" rtl="0" algn="ctr">
              <a:lnSpc>
                <a:spcPct val="100000"/>
              </a:lnSpc>
              <a:spcBef>
                <a:spcPts val="0"/>
              </a:spcBef>
              <a:spcAft>
                <a:spcPts val="0"/>
              </a:spcAft>
              <a:buClr>
                <a:srgbClr val="FFFFFF"/>
              </a:buClr>
              <a:buSzPts val="3000"/>
              <a:buFont typeface="Trebuchet MS"/>
              <a:buNone/>
            </a:pPr>
            <a:r>
              <a:rPr lang="en-US" sz="2800"/>
              <a:t>11 a.m.</a:t>
            </a:r>
            <a:endParaRPr sz="2800"/>
          </a:p>
          <a:p>
            <a:pPr indent="0" lvl="0" marL="0" rtl="0" algn="ctr">
              <a:lnSpc>
                <a:spcPct val="100000"/>
              </a:lnSpc>
              <a:spcBef>
                <a:spcPts val="0"/>
              </a:spcBef>
              <a:spcAft>
                <a:spcPts val="0"/>
              </a:spcAft>
              <a:buClr>
                <a:srgbClr val="FFFFFF"/>
              </a:buClr>
              <a:buSzPts val="3000"/>
              <a:buFont typeface="Trebuchet MS"/>
              <a:buNone/>
            </a:pPr>
            <a:r>
              <a:t/>
            </a:r>
            <a:endParaRPr sz="3300"/>
          </a:p>
          <a:p>
            <a:pPr indent="0" lvl="0" marL="0" rtl="0" algn="l">
              <a:lnSpc>
                <a:spcPct val="100000"/>
              </a:lnSpc>
              <a:spcBef>
                <a:spcPts val="0"/>
              </a:spcBef>
              <a:spcAft>
                <a:spcPts val="0"/>
              </a:spcAft>
              <a:buClr>
                <a:srgbClr val="FFFFFF"/>
              </a:buClr>
              <a:buSzPts val="3000"/>
              <a:buFont typeface="Trebuchet MS"/>
              <a:buNone/>
            </a:pPr>
            <a:r>
              <a:t/>
            </a:r>
            <a:endParaRPr sz="3300"/>
          </a:p>
        </p:txBody>
      </p:sp>
      <p:sp>
        <p:nvSpPr>
          <p:cNvPr id="69" name="Google Shape;69;p1"/>
          <p:cNvSpPr txBox="1"/>
          <p:nvPr>
            <p:ph type="ctrTitle"/>
          </p:nvPr>
        </p:nvSpPr>
        <p:spPr>
          <a:xfrm>
            <a:off x="974750" y="3508653"/>
            <a:ext cx="11055300" cy="2862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US" sz="4800"/>
              <a:t>American Rescue Plan &amp; State </a:t>
            </a:r>
            <a:endParaRPr sz="4800"/>
          </a:p>
          <a:p>
            <a:pPr indent="0" lvl="0" marL="0" rtl="0" algn="ctr">
              <a:lnSpc>
                <a:spcPct val="100000"/>
              </a:lnSpc>
              <a:spcBef>
                <a:spcPts val="0"/>
              </a:spcBef>
              <a:spcAft>
                <a:spcPts val="0"/>
              </a:spcAft>
              <a:buSzPts val="1400"/>
              <a:buNone/>
            </a:pPr>
            <a:r>
              <a:rPr lang="en-US" sz="4800"/>
              <a:t>Recovery Funding Webinar Series</a:t>
            </a:r>
            <a:endParaRPr sz="4800"/>
          </a:p>
          <a:p>
            <a:pPr indent="0" lvl="0" marL="0" rtl="0" algn="ctr">
              <a:lnSpc>
                <a:spcPct val="100000"/>
              </a:lnSpc>
              <a:spcBef>
                <a:spcPts val="0"/>
              </a:spcBef>
              <a:spcAft>
                <a:spcPts val="0"/>
              </a:spcAft>
              <a:buSzPts val="1400"/>
              <a:buNone/>
            </a:pPr>
            <a:r>
              <a:t/>
            </a:r>
            <a:endParaRPr sz="2800"/>
          </a:p>
          <a:p>
            <a:pPr indent="0" lvl="0" marL="0" rtl="0" algn="ctr">
              <a:lnSpc>
                <a:spcPct val="100000"/>
              </a:lnSpc>
              <a:spcBef>
                <a:spcPts val="0"/>
              </a:spcBef>
              <a:spcAft>
                <a:spcPts val="0"/>
              </a:spcAft>
              <a:buSzPts val="1400"/>
              <a:buNone/>
            </a:pPr>
            <a:r>
              <a:t/>
            </a:r>
            <a:endParaRPr sz="2800"/>
          </a:p>
          <a:p>
            <a:pPr indent="0" lvl="0" marL="0" rtl="0" algn="ctr">
              <a:lnSpc>
                <a:spcPct val="100000"/>
              </a:lnSpc>
              <a:spcBef>
                <a:spcPts val="0"/>
              </a:spcBef>
              <a:spcAft>
                <a:spcPts val="0"/>
              </a:spcAft>
              <a:buSzPts val="1400"/>
              <a:buNone/>
            </a:pPr>
            <a:r>
              <a:rPr lang="en-US" sz="3800"/>
              <a:t>Economy and </a:t>
            </a:r>
            <a:r>
              <a:rPr lang="en-US" sz="3800">
                <a:extLst>
                  <a:ext uri="http://customooxmlschemas.google.com/">
                    <go:slidesCustomData xmlns:go="http://customooxmlschemas.google.com/" textRoundtripDataId="0"/>
                  </a:ext>
                </a:extLst>
              </a:rPr>
              <a:t>Business</a:t>
            </a:r>
            <a:endParaRPr sz="3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e66ee5e4c9_0_70"/>
          <p:cNvSpPr txBox="1"/>
          <p:nvPr>
            <p:ph type="title"/>
          </p:nvPr>
        </p:nvSpPr>
        <p:spPr>
          <a:xfrm>
            <a:off x="650875" y="600925"/>
            <a:ext cx="10972800" cy="1669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 Grants and Technical Assistance</a:t>
            </a:r>
            <a:endParaRPr/>
          </a:p>
        </p:txBody>
      </p:sp>
      <p:sp>
        <p:nvSpPr>
          <p:cNvPr id="122" name="Google Shape;122;ge66ee5e4c9_0_70"/>
          <p:cNvSpPr txBox="1"/>
          <p:nvPr>
            <p:ph idx="1" type="body"/>
          </p:nvPr>
        </p:nvSpPr>
        <p:spPr>
          <a:xfrm>
            <a:off x="650875" y="2349925"/>
            <a:ext cx="10972800" cy="76566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0"/>
              </a:spcBef>
              <a:spcAft>
                <a:spcPts val="0"/>
              </a:spcAft>
              <a:buClr>
                <a:schemeClr val="lt2"/>
              </a:buClr>
              <a:buSzPts val="3000"/>
              <a:buChar char="●"/>
            </a:pPr>
            <a:r>
              <a:rPr lang="en-US">
                <a:solidFill>
                  <a:schemeClr val="lt2"/>
                </a:solidFill>
              </a:rPr>
              <a:t>Disproportionately Impacted Business Relief Grants (CARES)</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$1.79M,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Applications will open in August 2021</a:t>
            </a:r>
            <a:endParaRPr>
              <a:solidFill>
                <a:schemeClr val="lt2"/>
              </a:solidFill>
            </a:endParaRPr>
          </a:p>
          <a:p>
            <a:pPr indent="0" lvl="0" marL="457200" rtl="0" algn="l">
              <a:lnSpc>
                <a:spcPct val="115000"/>
              </a:lnSpc>
              <a:spcBef>
                <a:spcPts val="0"/>
              </a:spcBef>
              <a:spcAft>
                <a:spcPts val="0"/>
              </a:spcAft>
              <a:buNone/>
            </a:pPr>
            <a:r>
              <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Disproportionately Impacted Business Technical Assistance </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$900,000,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Applications will open in late 2021</a:t>
            </a:r>
            <a:endParaRPr>
              <a:solidFill>
                <a:schemeClr val="lt2"/>
              </a:solidFill>
            </a:endParaRPr>
          </a:p>
          <a:p>
            <a:pPr indent="0" lvl="0" marL="0" rtl="0" algn="l">
              <a:lnSpc>
                <a:spcPct val="115000"/>
              </a:lnSpc>
              <a:spcBef>
                <a:spcPts val="0"/>
              </a:spcBef>
              <a:spcAft>
                <a:spcPts val="0"/>
              </a:spcAft>
              <a:buNone/>
            </a:pPr>
            <a:r>
              <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Disproportionately Impacted Business Startup and Growth Loans</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$1M,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Applications will open in late 2021</a:t>
            </a:r>
            <a:endParaRPr>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e66ee5e4c9_0_31"/>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 Grants and Technical Assistance</a:t>
            </a:r>
            <a:endParaRPr b="1" i="0" sz="4000"/>
          </a:p>
        </p:txBody>
      </p:sp>
      <p:sp>
        <p:nvSpPr>
          <p:cNvPr id="128" name="Google Shape;128;ge66ee5e4c9_0_31"/>
          <p:cNvSpPr txBox="1"/>
          <p:nvPr>
            <p:ph idx="1" type="body"/>
          </p:nvPr>
        </p:nvSpPr>
        <p:spPr>
          <a:xfrm>
            <a:off x="650875" y="2293525"/>
            <a:ext cx="10972800" cy="62154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Clr>
                <a:schemeClr val="lt2"/>
              </a:buClr>
              <a:buSzPts val="3000"/>
              <a:buChar char="●"/>
            </a:pPr>
            <a:r>
              <a:rPr lang="en-US" u="sng">
                <a:solidFill>
                  <a:schemeClr val="hlink"/>
                </a:solidFill>
                <a:hlinkClick r:id="rId3"/>
              </a:rPr>
              <a:t>SB21-241</a:t>
            </a:r>
            <a:r>
              <a:rPr lang="en-US">
                <a:solidFill>
                  <a:schemeClr val="lt2"/>
                </a:solidFill>
              </a:rPr>
              <a:t>, Small Business Accelerated Growth Program</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$1.65M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Applications will open in September 2021</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Technical assistance and financial support to businesses with fewer than 19 employees. Priority will be given to those businesses located in a target area, which includes an Opportunity Zone, an Enterprise Zone, a Historically Underutilized Business Zone, a Rural Jump-Start Zone, or a Tier One Transition Community. </a:t>
            </a:r>
            <a:endParaRPr>
              <a:solidFill>
                <a:schemeClr val="lt2"/>
              </a:solidFill>
            </a:endParaRPr>
          </a:p>
          <a:p>
            <a:pPr indent="0" lvl="0" marL="0" rtl="0" algn="l">
              <a:lnSpc>
                <a:spcPct val="115000"/>
              </a:lnSpc>
              <a:spcBef>
                <a:spcPts val="1000"/>
              </a:spcBef>
              <a:spcAft>
                <a:spcPts val="1200"/>
              </a:spcAft>
              <a:buSzPts val="1400"/>
              <a:buNone/>
            </a:pPr>
            <a:r>
              <a:t/>
            </a:r>
            <a:endParaRPr sz="3600">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e66ee5e4c9_0_81"/>
          <p:cNvSpPr txBox="1"/>
          <p:nvPr>
            <p:ph type="title"/>
          </p:nvPr>
        </p:nvSpPr>
        <p:spPr>
          <a:xfrm>
            <a:off x="650875" y="600925"/>
            <a:ext cx="10972800" cy="1674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 Grants and Technical Assistance</a:t>
            </a:r>
            <a:endParaRPr/>
          </a:p>
        </p:txBody>
      </p:sp>
      <p:sp>
        <p:nvSpPr>
          <p:cNvPr id="134" name="Google Shape;134;ge66ee5e4c9_0_81"/>
          <p:cNvSpPr txBox="1"/>
          <p:nvPr>
            <p:ph idx="1" type="body"/>
          </p:nvPr>
        </p:nvSpPr>
        <p:spPr>
          <a:xfrm>
            <a:off x="650875" y="2349925"/>
            <a:ext cx="10972800" cy="64398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Clr>
                <a:schemeClr val="lt2"/>
              </a:buClr>
              <a:buSzPts val="3000"/>
              <a:buChar char="●"/>
            </a:pPr>
            <a:r>
              <a:rPr lang="en-US">
                <a:highlight>
                  <a:schemeClr val="dk1"/>
                </a:highlight>
              </a:rPr>
              <a:t>HB21-1241 </a:t>
            </a:r>
            <a:r>
              <a:rPr lang="en-US" u="sng">
                <a:solidFill>
                  <a:schemeClr val="hlink"/>
                </a:solidFill>
                <a:highlight>
                  <a:schemeClr val="dk1"/>
                </a:highlight>
                <a:hlinkClick r:id="rId3"/>
              </a:rPr>
              <a:t>Employee Ownership Loan Fund</a:t>
            </a:r>
            <a:r>
              <a:rPr lang="en-US">
                <a:solidFill>
                  <a:schemeClr val="lt2"/>
                </a:solidFill>
                <a:highlight>
                  <a:schemeClr val="dk1"/>
                </a:highlight>
              </a:rPr>
              <a:t> (modifications)</a:t>
            </a:r>
            <a:endParaRPr>
              <a:solidFill>
                <a:schemeClr val="lt2"/>
              </a:solidFill>
              <a:highlight>
                <a:schemeClr val="dk1"/>
              </a:highlight>
            </a:endParaRPr>
          </a:p>
          <a:p>
            <a:pPr indent="-419100" lvl="0" marL="457200" rtl="0" algn="l">
              <a:lnSpc>
                <a:spcPct val="100000"/>
              </a:lnSpc>
              <a:spcBef>
                <a:spcPts val="0"/>
              </a:spcBef>
              <a:spcAft>
                <a:spcPts val="0"/>
              </a:spcAft>
              <a:buClr>
                <a:schemeClr val="lt2"/>
              </a:buClr>
              <a:buSzPts val="3000"/>
              <a:buChar char="●"/>
            </a:pPr>
            <a:r>
              <a:rPr lang="en-US">
                <a:solidFill>
                  <a:schemeClr val="lt2"/>
                </a:solidFill>
                <a:highlight>
                  <a:schemeClr val="dk1"/>
                </a:highlight>
              </a:rPr>
              <a:t>$4M, one-time allocation</a:t>
            </a:r>
            <a:endParaRPr>
              <a:solidFill>
                <a:schemeClr val="lt2"/>
              </a:solidFill>
              <a:highlight>
                <a:schemeClr val="dk1"/>
              </a:highlight>
            </a:endParaRPr>
          </a:p>
          <a:p>
            <a:pPr indent="-419100" lvl="0" marL="457200" rtl="0" algn="l">
              <a:lnSpc>
                <a:spcPct val="100000"/>
              </a:lnSpc>
              <a:spcBef>
                <a:spcPts val="0"/>
              </a:spcBef>
              <a:spcAft>
                <a:spcPts val="0"/>
              </a:spcAft>
              <a:buClr>
                <a:schemeClr val="lt2"/>
              </a:buClr>
              <a:buSzPts val="3000"/>
              <a:buChar char="●"/>
            </a:pPr>
            <a:r>
              <a:rPr lang="en-US">
                <a:solidFill>
                  <a:schemeClr val="lt2"/>
                </a:solidFill>
                <a:highlight>
                  <a:schemeClr val="dk1"/>
                </a:highlight>
              </a:rPr>
              <a:t>Applications will open in late 2021</a:t>
            </a:r>
            <a:endParaRPr>
              <a:solidFill>
                <a:schemeClr val="lt2"/>
              </a:solidFill>
              <a:highlight>
                <a:schemeClr val="dk1"/>
              </a:highlight>
            </a:endParaRPr>
          </a:p>
          <a:p>
            <a:pPr indent="0" lvl="0" marL="457200" rtl="0" algn="l">
              <a:lnSpc>
                <a:spcPct val="100000"/>
              </a:lnSpc>
              <a:spcBef>
                <a:spcPts val="0"/>
              </a:spcBef>
              <a:spcAft>
                <a:spcPts val="0"/>
              </a:spcAft>
              <a:buNone/>
            </a:pPr>
            <a:r>
              <a:rPr lang="en-US">
                <a:solidFill>
                  <a:schemeClr val="lt2"/>
                </a:solidFill>
                <a:highlight>
                  <a:schemeClr val="dk1"/>
                </a:highlight>
              </a:rPr>
              <a:t>Loans up to $10,000 to CO business owners or groups of employees transitioning their business to Colorado Employee Owned.</a:t>
            </a:r>
            <a:endParaRPr>
              <a:solidFill>
                <a:schemeClr val="lt2"/>
              </a:solidFill>
              <a:highlight>
                <a:schemeClr val="dk1"/>
              </a:highlight>
            </a:endParaRPr>
          </a:p>
          <a:p>
            <a:pPr indent="0" lvl="0" marL="457200" rtl="0" algn="l">
              <a:lnSpc>
                <a:spcPct val="100000"/>
              </a:lnSpc>
              <a:spcBef>
                <a:spcPts val="0"/>
              </a:spcBef>
              <a:spcAft>
                <a:spcPts val="0"/>
              </a:spcAft>
              <a:buNone/>
            </a:pPr>
            <a:r>
              <a:t/>
            </a:r>
            <a:endParaRPr>
              <a:solidFill>
                <a:schemeClr val="lt2"/>
              </a:solidFill>
              <a:highlight>
                <a:schemeClr val="dk1"/>
              </a:highlight>
            </a:endParaRPr>
          </a:p>
          <a:p>
            <a:pPr indent="-419100" lvl="0" marL="457200" rtl="0" algn="l">
              <a:spcBef>
                <a:spcPts val="0"/>
              </a:spcBef>
              <a:spcAft>
                <a:spcPts val="0"/>
              </a:spcAft>
              <a:buClr>
                <a:schemeClr val="lt2"/>
              </a:buClr>
              <a:buSzPts val="3000"/>
              <a:buChar char="●"/>
            </a:pPr>
            <a:r>
              <a:rPr lang="en-US" u="sng">
                <a:solidFill>
                  <a:schemeClr val="hlink"/>
                </a:solidFill>
                <a:highlight>
                  <a:schemeClr val="dk1"/>
                </a:highlight>
                <a:hlinkClick r:id="rId4"/>
              </a:rPr>
              <a:t>HB21-1311</a:t>
            </a:r>
            <a:r>
              <a:rPr lang="en-US">
                <a:solidFill>
                  <a:schemeClr val="lt2"/>
                </a:solidFill>
                <a:highlight>
                  <a:schemeClr val="dk1"/>
                </a:highlight>
              </a:rPr>
              <a:t>, Employee Ownership Tax Credit Program</a:t>
            </a:r>
            <a:endParaRPr>
              <a:solidFill>
                <a:schemeClr val="lt2"/>
              </a:solidFill>
              <a:highlight>
                <a:schemeClr val="dk1"/>
              </a:highlight>
            </a:endParaRPr>
          </a:p>
          <a:p>
            <a:pPr indent="-419100" lvl="0" marL="457200" rtl="0" algn="l">
              <a:spcBef>
                <a:spcPts val="0"/>
              </a:spcBef>
              <a:spcAft>
                <a:spcPts val="0"/>
              </a:spcAft>
              <a:buClr>
                <a:schemeClr val="lt2"/>
              </a:buClr>
              <a:buSzPts val="3000"/>
              <a:buChar char="●"/>
            </a:pPr>
            <a:r>
              <a:rPr lang="en-US">
                <a:solidFill>
                  <a:schemeClr val="lt2"/>
                </a:solidFill>
                <a:highlight>
                  <a:schemeClr val="dk1"/>
                </a:highlight>
              </a:rPr>
              <a:t>Applications will open in early 2022</a:t>
            </a:r>
            <a:endParaRPr>
              <a:solidFill>
                <a:schemeClr val="lt2"/>
              </a:solidFill>
              <a:highlight>
                <a:schemeClr val="dk1"/>
              </a:highlight>
            </a:endParaRPr>
          </a:p>
          <a:p>
            <a:pPr indent="0" lvl="0" marL="457200" rtl="0" algn="l">
              <a:spcBef>
                <a:spcPts val="0"/>
              </a:spcBef>
              <a:spcAft>
                <a:spcPts val="0"/>
              </a:spcAft>
              <a:buNone/>
            </a:pPr>
            <a:r>
              <a:rPr lang="en-US">
                <a:solidFill>
                  <a:schemeClr val="lt2"/>
                </a:solidFill>
                <a:highlight>
                  <a:schemeClr val="dk1"/>
                </a:highlight>
              </a:rPr>
              <a:t>Tax credits up to $50,000 to Colorado-based businesses that are forming employee stock ownership plans, cooperatives, and employee ownership trusts.</a:t>
            </a:r>
            <a:endParaRPr>
              <a:solidFill>
                <a:schemeClr val="lt2"/>
              </a:solidFill>
              <a:highlight>
                <a:schemeClr val="dk1"/>
              </a:highlight>
            </a:endParaRPr>
          </a:p>
          <a:p>
            <a:pPr indent="0" lvl="0" marL="457200" rtl="0" algn="l">
              <a:spcBef>
                <a:spcPts val="0"/>
              </a:spcBef>
              <a:spcAft>
                <a:spcPts val="0"/>
              </a:spcAft>
              <a:buNone/>
            </a:pPr>
            <a:r>
              <a:t/>
            </a:r>
            <a:endParaRPr>
              <a:solidFill>
                <a:schemeClr val="lt2"/>
              </a:solidFill>
              <a:highlight>
                <a:schemeClr val="dk1"/>
              </a:highlight>
            </a:endParaRPr>
          </a:p>
          <a:p>
            <a:pPr indent="-419100" lvl="0" marL="457200" rtl="0" algn="l">
              <a:spcBef>
                <a:spcPts val="0"/>
              </a:spcBef>
              <a:spcAft>
                <a:spcPts val="0"/>
              </a:spcAft>
              <a:buClr>
                <a:schemeClr val="lt2"/>
              </a:buClr>
              <a:buSzPts val="3000"/>
              <a:buChar char="●"/>
            </a:pPr>
            <a:r>
              <a:rPr lang="en-US" u="sng">
                <a:solidFill>
                  <a:schemeClr val="hlink"/>
                </a:solidFill>
                <a:highlight>
                  <a:schemeClr val="dk1"/>
                </a:highlight>
                <a:hlinkClick r:id="rId5"/>
              </a:rPr>
              <a:t>Employee Ownership Trial Grant</a:t>
            </a:r>
            <a:endParaRPr>
              <a:solidFill>
                <a:schemeClr val="lt2"/>
              </a:solidFill>
              <a:highlight>
                <a:schemeClr val="dk1"/>
              </a:highlight>
            </a:endParaRPr>
          </a:p>
          <a:p>
            <a:pPr indent="0" lvl="0" marL="457200" rtl="0" algn="l">
              <a:lnSpc>
                <a:spcPct val="115000"/>
              </a:lnSpc>
              <a:spcBef>
                <a:spcPts val="1000"/>
              </a:spcBef>
              <a:spcAft>
                <a:spcPts val="0"/>
              </a:spcAft>
              <a:buNone/>
            </a:pPr>
            <a:r>
              <a:t/>
            </a:r>
            <a:endParaRPr>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e66ee5e4c9_0_75"/>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 Grants and Technical Assistance</a:t>
            </a:r>
            <a:endParaRPr/>
          </a:p>
        </p:txBody>
      </p:sp>
      <p:sp>
        <p:nvSpPr>
          <p:cNvPr id="140" name="Google Shape;140;ge66ee5e4c9_0_75"/>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Clr>
                <a:schemeClr val="lt2"/>
              </a:buClr>
              <a:buSzPts val="3000"/>
              <a:buChar char="●"/>
            </a:pPr>
            <a:r>
              <a:rPr lang="en-US">
                <a:solidFill>
                  <a:schemeClr val="lt2"/>
                </a:solidFill>
              </a:rPr>
              <a:t>SB21-111, </a:t>
            </a:r>
            <a:r>
              <a:rPr lang="en-US" u="sng">
                <a:solidFill>
                  <a:schemeClr val="hlink"/>
                </a:solidFill>
                <a:hlinkClick r:id="rId3"/>
              </a:rPr>
              <a:t>Colorado Cannabis Office</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$4M,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Applications will open in fall 2021</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F</a:t>
            </a:r>
            <a:r>
              <a:rPr lang="en-US">
                <a:solidFill>
                  <a:schemeClr val="lt2"/>
                </a:solidFill>
              </a:rPr>
              <a:t>unding for grants and loans as well as technical assistance for entrepreneurs in the cannabis space.</a:t>
            </a:r>
            <a:endParaRPr>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e66ee5e4c9_0_137"/>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Grants</a:t>
            </a:r>
            <a:endParaRPr/>
          </a:p>
        </p:txBody>
      </p:sp>
      <p:sp>
        <p:nvSpPr>
          <p:cNvPr id="146" name="Google Shape;146;ge66ee5e4c9_0_137"/>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a:solidFill>
                  <a:schemeClr val="lt2"/>
                </a:solidFill>
              </a:rPr>
              <a:t>HB21-1285, </a:t>
            </a:r>
            <a:r>
              <a:rPr lang="en-US" u="sng">
                <a:solidFill>
                  <a:schemeClr val="hlink"/>
                </a:solidFill>
                <a:hlinkClick r:id="rId3"/>
              </a:rPr>
              <a:t>Colorado Arts Relief Grant</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$15.5 M, one-time allocation (second round)</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Applications will open mid-August 2021</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Funding to support arts, cultural and entertainment artists, crew members, and organizations affected by the COVID-19 pandemic. This program already provided $7.5 million in early 2021 in its first round of funding.</a:t>
            </a:r>
            <a:endParaRPr>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e66ee5e4c9_0_58"/>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Grants</a:t>
            </a:r>
            <a:endParaRPr/>
          </a:p>
        </p:txBody>
      </p:sp>
      <p:sp>
        <p:nvSpPr>
          <p:cNvPr id="152" name="Google Shape;152;ge66ee5e4c9_0_58"/>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SB21-229</a:t>
            </a:r>
            <a:r>
              <a:rPr lang="en-US">
                <a:solidFill>
                  <a:schemeClr val="lt2"/>
                </a:solidFill>
              </a:rPr>
              <a:t>, Rural Jump-Start Zone Grants</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$3M,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Applications will open in August 2021</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Businesses that establish new operations in specified Rural Jump-Start communities will be eligible to receive up to $40,000, or up to $5,000 per new hire.</a:t>
            </a:r>
            <a:endParaRPr>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e66ee5e4c9_0_20"/>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Grants</a:t>
            </a:r>
            <a:endParaRPr/>
          </a:p>
        </p:txBody>
      </p:sp>
      <p:sp>
        <p:nvSpPr>
          <p:cNvPr id="158" name="Google Shape;158;ge66ee5e4c9_0_20"/>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HB21-1302</a:t>
            </a:r>
            <a:r>
              <a:rPr lang="en-US"/>
              <a:t>, Continue COVID-19 Small Business Grant Program (the “Gap Fund”)</a:t>
            </a:r>
            <a:endParaRPr/>
          </a:p>
          <a:p>
            <a:pPr indent="-431800" lvl="0" marL="457200" rtl="0" algn="l">
              <a:lnSpc>
                <a:spcPct val="115000"/>
              </a:lnSpc>
              <a:spcBef>
                <a:spcPts val="0"/>
              </a:spcBef>
              <a:spcAft>
                <a:spcPts val="0"/>
              </a:spcAft>
              <a:buClr>
                <a:schemeClr val="lt2"/>
              </a:buClr>
              <a:buSzPts val="3200"/>
              <a:buChar char="●"/>
            </a:pPr>
            <a:r>
              <a:rPr lang="en-US"/>
              <a:t>$15M, one-time allocation</a:t>
            </a:r>
            <a:endParaRPr/>
          </a:p>
          <a:p>
            <a:pPr indent="-431800" lvl="0" marL="457200" rtl="0" algn="l">
              <a:lnSpc>
                <a:spcPct val="115000"/>
              </a:lnSpc>
              <a:spcBef>
                <a:spcPts val="0"/>
              </a:spcBef>
              <a:spcAft>
                <a:spcPts val="0"/>
              </a:spcAft>
              <a:buClr>
                <a:schemeClr val="lt2"/>
              </a:buClr>
              <a:buSzPts val="3200"/>
              <a:buChar char="●"/>
            </a:pPr>
            <a:r>
              <a:rPr lang="en-US"/>
              <a:t>Applications open </a:t>
            </a:r>
            <a:r>
              <a:rPr lang="en-US"/>
              <a:t>fall 2021</a:t>
            </a:r>
            <a:endParaRPr/>
          </a:p>
          <a:p>
            <a:pPr indent="0" lvl="0" marL="457200" rtl="0" algn="l">
              <a:lnSpc>
                <a:spcPct val="115000"/>
              </a:lnSpc>
              <a:spcBef>
                <a:spcPts val="1000"/>
              </a:spcBef>
              <a:spcAft>
                <a:spcPts val="0"/>
              </a:spcAft>
              <a:buNone/>
            </a:pPr>
            <a:r>
              <a:rPr lang="en-US">
                <a:solidFill>
                  <a:schemeClr val="lt2"/>
                </a:solidFill>
              </a:rPr>
              <a:t>Will give grant awards and loan options to underfunded businesses and those that did not receive an award in the first round of funding</a:t>
            </a:r>
            <a:r>
              <a:rPr lang="en-US"/>
              <a:t>.</a:t>
            </a:r>
            <a:endParaRPr sz="3600">
              <a:solidFill>
                <a:srgbClr val="7F7F7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e66ee5e4c9_0_92"/>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Incentives</a:t>
            </a:r>
            <a:endParaRPr/>
          </a:p>
        </p:txBody>
      </p:sp>
      <p:sp>
        <p:nvSpPr>
          <p:cNvPr id="164" name="Google Shape;164;ge66ee5e4c9_0_92"/>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a:t>HB21-1263, </a:t>
            </a:r>
            <a:r>
              <a:rPr lang="en-US" u="sng">
                <a:solidFill>
                  <a:schemeClr val="hlink"/>
                </a:solidFill>
                <a:hlinkClick r:id="rId3"/>
              </a:rPr>
              <a:t>Meeting and Events Incentive</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$10M,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Program open now</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This program provides $10 million for a 10% cash rebate against eligible hard costs for hosting meetings and events in Colorado that take place on or after July 1, 2021 and on or before December 31, 2022.</a:t>
            </a:r>
            <a:endParaRPr sz="3600">
              <a:solidFill>
                <a:srgbClr val="7F7F7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e66ee5e4c9_0_102"/>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Community Funding</a:t>
            </a:r>
            <a:endParaRPr/>
          </a:p>
        </p:txBody>
      </p:sp>
      <p:sp>
        <p:nvSpPr>
          <p:cNvPr id="170" name="Google Shape;170;ge66ee5e4c9_0_102"/>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a:solidFill>
                  <a:schemeClr val="lt2"/>
                </a:solidFill>
              </a:rPr>
              <a:t>SB21-252, </a:t>
            </a:r>
            <a:r>
              <a:rPr lang="en-US" u="sng">
                <a:solidFill>
                  <a:schemeClr val="hlink"/>
                </a:solidFill>
                <a:hlinkClick r:id="rId3"/>
              </a:rPr>
              <a:t>Community Revitalization Grant Program</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$65 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Pre-applications are now open.</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Provides money awards to finance various projects across the state that are intended to create or revitalize mixed-use commercial centers.</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Preferences will be given to projects that are located in Creative Districts or Historic Districts; or in communities facing economic hardship.</a:t>
            </a:r>
            <a:endParaRPr>
              <a:solidFill>
                <a:schemeClr val="lt2"/>
              </a:solidFill>
            </a:endParaRPr>
          </a:p>
          <a:p>
            <a:pPr indent="0" lvl="0" marL="457200" rtl="0" algn="l">
              <a:lnSpc>
                <a:spcPct val="115000"/>
              </a:lnSpc>
              <a:spcBef>
                <a:spcPts val="1000"/>
              </a:spcBef>
              <a:spcAft>
                <a:spcPts val="0"/>
              </a:spcAft>
              <a:buNone/>
            </a:pPr>
            <a:r>
              <a:t/>
            </a:r>
            <a:endParaRPr>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e7836fe7b7_0_0"/>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Community Funding</a:t>
            </a:r>
            <a:endParaRPr/>
          </a:p>
        </p:txBody>
      </p:sp>
      <p:sp>
        <p:nvSpPr>
          <p:cNvPr id="176" name="Google Shape;176;ge7836fe7b7_0_0"/>
          <p:cNvSpPr txBox="1"/>
          <p:nvPr>
            <p:ph idx="1" type="body"/>
          </p:nvPr>
        </p:nvSpPr>
        <p:spPr>
          <a:xfrm>
            <a:off x="650875" y="2293525"/>
            <a:ext cx="10972800" cy="5013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SB21-042</a:t>
            </a:r>
            <a:r>
              <a:rPr lang="en-US">
                <a:solidFill>
                  <a:schemeClr val="lt2"/>
                </a:solidFill>
              </a:rPr>
              <a:t>, Economic Development Organization Grants</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$1.5 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Applications open in early fall</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Grants to Economic Development Organizations (EDOs) to help them recapitalize after COVID-related revenue impacts. Partnering with Economic Development Council of Colorado to evaluate and distribute funding. Grants dependent on the population size served by the EDO to support ongoing operations.</a:t>
            </a:r>
            <a:endParaRPr>
              <a:solidFill>
                <a:schemeClr val="lt2"/>
              </a:solidFill>
            </a:endParaRPr>
          </a:p>
          <a:p>
            <a:pPr indent="0" lvl="0" marL="457200" rtl="0" algn="l">
              <a:lnSpc>
                <a:spcPct val="115000"/>
              </a:lnSpc>
              <a:spcBef>
                <a:spcPts val="1000"/>
              </a:spcBef>
              <a:spcAft>
                <a:spcPts val="0"/>
              </a:spcAft>
              <a:buNone/>
            </a:pPr>
            <a:r>
              <a:t/>
            </a:r>
            <a:endParaRPr>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650875" y="856075"/>
            <a:ext cx="12176100" cy="157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 </a:t>
            </a:r>
            <a:endParaRPr/>
          </a:p>
          <a:p>
            <a:pPr indent="0" lvl="0" marL="0" rtl="0" algn="l">
              <a:lnSpc>
                <a:spcPct val="100000"/>
              </a:lnSpc>
              <a:spcBef>
                <a:spcPts val="0"/>
              </a:spcBef>
              <a:spcAft>
                <a:spcPts val="0"/>
              </a:spcAft>
              <a:buSzPts val="1400"/>
              <a:buNone/>
            </a:pPr>
            <a:r>
              <a:rPr lang="en-US"/>
              <a:t>Recovery Funding Webinar Series</a:t>
            </a:r>
            <a:endParaRPr/>
          </a:p>
        </p:txBody>
      </p:sp>
      <p:sp>
        <p:nvSpPr>
          <p:cNvPr id="75" name="Google Shape;75;p3"/>
          <p:cNvSpPr txBox="1"/>
          <p:nvPr>
            <p:ph idx="1" type="body"/>
          </p:nvPr>
        </p:nvSpPr>
        <p:spPr>
          <a:xfrm>
            <a:off x="650875" y="2666450"/>
            <a:ext cx="10972800" cy="60627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0"/>
              </a:spcBef>
              <a:spcAft>
                <a:spcPts val="0"/>
              </a:spcAft>
              <a:buClr>
                <a:schemeClr val="lt2"/>
              </a:buClr>
              <a:buSzPts val="3600"/>
              <a:buChar char="●"/>
            </a:pPr>
            <a:r>
              <a:rPr lang="en-US" sz="3600">
                <a:solidFill>
                  <a:schemeClr val="lt2"/>
                </a:solidFill>
              </a:rPr>
              <a:t>New series to share important recovery funding programs on each Local Government Call</a:t>
            </a:r>
            <a:endParaRPr sz="3600">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Presentations by recovery topics</a:t>
            </a:r>
            <a:endParaRPr sz="3600">
              <a:solidFill>
                <a:schemeClr val="lt2"/>
              </a:solidFill>
            </a:endParaRPr>
          </a:p>
          <a:p>
            <a:pPr indent="-419100" lvl="1" marL="914400" rtl="0" algn="l">
              <a:lnSpc>
                <a:spcPct val="115000"/>
              </a:lnSpc>
              <a:spcBef>
                <a:spcPts val="0"/>
              </a:spcBef>
              <a:spcAft>
                <a:spcPts val="0"/>
              </a:spcAft>
              <a:buClr>
                <a:schemeClr val="lt2"/>
              </a:buClr>
              <a:buSzPts val="3000"/>
              <a:buChar char="○"/>
            </a:pPr>
            <a:r>
              <a:rPr lang="en-US">
                <a:solidFill>
                  <a:schemeClr val="lt2"/>
                </a:solidFill>
              </a:rPr>
              <a:t>Workforce Development, Education, Housing, Downtown Revitalization, Community Planning &amp; Development, Wildfire, Agriculture, Energy, Water, Environment, Broadband, Transportation</a:t>
            </a:r>
            <a:endParaRPr>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Today: Colorado Office of Economic Development &amp; International Trade</a:t>
            </a:r>
            <a:endParaRPr sz="3600">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All presentations will be recorded and posted at </a:t>
            </a:r>
            <a:r>
              <a:rPr lang="en-US" sz="3600" u="sng">
                <a:solidFill>
                  <a:schemeClr val="hlink"/>
                </a:solidFill>
                <a:hlinkClick r:id="rId3"/>
              </a:rPr>
              <a:t>Coresiliency.com/trainings-and-events</a:t>
            </a:r>
            <a:endParaRPr sz="3600">
              <a:solidFill>
                <a:schemeClr val="lt2"/>
              </a:solidFill>
            </a:endParaRPr>
          </a:p>
          <a:p>
            <a:pPr indent="0" lvl="0" marL="0" rtl="0" algn="l">
              <a:lnSpc>
                <a:spcPct val="115000"/>
              </a:lnSpc>
              <a:spcBef>
                <a:spcPts val="1200"/>
              </a:spcBef>
              <a:spcAft>
                <a:spcPts val="1200"/>
              </a:spcAft>
              <a:buSzPts val="1400"/>
              <a:buNone/>
            </a:pPr>
            <a:r>
              <a:t/>
            </a:r>
            <a:endParaRPr i="1" sz="67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e66ee5e4c9_0_43"/>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Stimulus Funding Sources</a:t>
            </a:r>
            <a:endParaRPr/>
          </a:p>
          <a:p>
            <a:pPr indent="0" lvl="0" marL="0" rtl="0" algn="l">
              <a:lnSpc>
                <a:spcPct val="100000"/>
              </a:lnSpc>
              <a:spcBef>
                <a:spcPts val="0"/>
              </a:spcBef>
              <a:spcAft>
                <a:spcPts val="0"/>
              </a:spcAft>
              <a:buSzPts val="1400"/>
              <a:buNone/>
            </a:pPr>
            <a:r>
              <a:rPr b="1" i="0" lang="en-US" sz="4000"/>
              <a:t>State Funding - ARPA</a:t>
            </a:r>
            <a:endParaRPr b="1" i="0" sz="4000"/>
          </a:p>
        </p:txBody>
      </p:sp>
      <p:sp>
        <p:nvSpPr>
          <p:cNvPr id="182" name="Google Shape;182;ge66ee5e4c9_0_43"/>
          <p:cNvSpPr txBox="1"/>
          <p:nvPr>
            <p:ph idx="1" type="body"/>
          </p:nvPr>
        </p:nvSpPr>
        <p:spPr>
          <a:xfrm>
            <a:off x="650875" y="2293525"/>
            <a:ext cx="10972800" cy="65337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Clr>
                <a:schemeClr val="lt2"/>
              </a:buClr>
              <a:buSzPts val="3000"/>
              <a:buChar char="●"/>
            </a:pPr>
            <a:r>
              <a:rPr lang="en-US" u="sng">
                <a:solidFill>
                  <a:schemeClr val="hlink"/>
                </a:solidFill>
                <a:hlinkClick r:id="rId3"/>
              </a:rPr>
              <a:t>SB21-291</a:t>
            </a:r>
            <a:r>
              <a:rPr lang="en-US">
                <a:solidFill>
                  <a:schemeClr val="lt2"/>
                </a:solidFill>
              </a:rPr>
              <a:t>, Economic Recovery And Relief Cash Fund</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$30 M + $10M, one-time allocation</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Programs pending Economic Development Commission of Colorado approvals in late Fall 2021</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SB21-291 </a:t>
            </a:r>
            <a:r>
              <a:rPr lang="en-US">
                <a:solidFill>
                  <a:schemeClr val="lt2"/>
                </a:solidFill>
                <a:highlight>
                  <a:schemeClr val="dk1"/>
                </a:highlight>
              </a:rPr>
              <a:t>provided $30M in money to provide grants to small businesses or to undertake any other economic development activities permitted by the American Rescue Plan Act (ARPA)</a:t>
            </a:r>
            <a:endParaRPr>
              <a:solidFill>
                <a:schemeClr val="lt2"/>
              </a:solidFill>
              <a:highlight>
                <a:schemeClr val="dk1"/>
              </a:highlight>
            </a:endParaRPr>
          </a:p>
          <a:p>
            <a:pPr indent="0" lvl="0" marL="457200" rtl="0" algn="l">
              <a:spcBef>
                <a:spcPts val="0"/>
              </a:spcBef>
              <a:spcAft>
                <a:spcPts val="0"/>
              </a:spcAft>
              <a:buNone/>
            </a:pPr>
            <a:r>
              <a:t/>
            </a:r>
            <a:endParaRPr>
              <a:solidFill>
                <a:schemeClr val="lt2"/>
              </a:solidFill>
            </a:endParaRPr>
          </a:p>
          <a:p>
            <a:pPr indent="0" lvl="0" marL="457200" rtl="0" algn="l">
              <a:spcBef>
                <a:spcPts val="0"/>
              </a:spcBef>
              <a:spcAft>
                <a:spcPts val="0"/>
              </a:spcAft>
              <a:buNone/>
            </a:pPr>
            <a:r>
              <a:rPr lang="en-US">
                <a:solidFill>
                  <a:schemeClr val="lt2"/>
                </a:solidFill>
              </a:rPr>
              <a:t>SB 21-291 also provided $10M in money specifically to incentivize small businesses to locate in rural Colorado</a:t>
            </a:r>
            <a:endParaRPr sz="280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e66ee5e4c9_0_132"/>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Stimulus Funding Sources</a:t>
            </a:r>
            <a:endParaRPr/>
          </a:p>
          <a:p>
            <a:pPr indent="0" lvl="0" marL="0" rtl="0" algn="l">
              <a:lnSpc>
                <a:spcPct val="100000"/>
              </a:lnSpc>
              <a:spcBef>
                <a:spcPts val="0"/>
              </a:spcBef>
              <a:spcAft>
                <a:spcPts val="0"/>
              </a:spcAft>
              <a:buSzPts val="1400"/>
              <a:buNone/>
            </a:pPr>
            <a:r>
              <a:rPr b="1" i="0" lang="en-US" sz="4000"/>
              <a:t>Federal Funding - ARPA / EDA</a:t>
            </a:r>
            <a:endParaRPr sz="5000"/>
          </a:p>
        </p:txBody>
      </p:sp>
      <p:sp>
        <p:nvSpPr>
          <p:cNvPr id="188" name="Google Shape;188;ge66ee5e4c9_0_132"/>
          <p:cNvSpPr txBox="1"/>
          <p:nvPr>
            <p:ph idx="1" type="body"/>
          </p:nvPr>
        </p:nvSpPr>
        <p:spPr>
          <a:xfrm>
            <a:off x="650875" y="2293525"/>
            <a:ext cx="10972800" cy="64776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a:solidFill>
                  <a:schemeClr val="lt2"/>
                </a:solidFill>
              </a:rPr>
              <a:t>State-level (non-competitive) Programs</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lang="en-US">
                <a:solidFill>
                  <a:schemeClr val="lt2"/>
                </a:solidFill>
              </a:rPr>
              <a:t>Statewide Planning Grant</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lang="en-US">
                <a:solidFill>
                  <a:schemeClr val="lt2"/>
                </a:solidFill>
              </a:rPr>
              <a:t>Statewide Tourism, Travel and Outdoor Recreation Grant</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Community-level Programs</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3">
                  <a:extLst>
                    <a:ext uri="{A12FA001-AC4F-418D-AE19-62706E023703}">
                      <ahyp:hlinkClr val="tx"/>
                    </a:ext>
                  </a:extLst>
                </a:hlinkClick>
              </a:rPr>
              <a:t>Economic Adjustment Assistance Grants</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4">
                  <a:extLst>
                    <a:ext uri="{A12FA001-AC4F-418D-AE19-62706E023703}">
                      <ahyp:hlinkClr val="tx"/>
                    </a:ext>
                  </a:extLst>
                </a:hlinkClick>
              </a:rPr>
              <a:t>Indigenous Communities Grants</a:t>
            </a:r>
            <a:endParaRPr u="sng">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5">
                  <a:extLst>
                    <a:ext uri="{A12FA001-AC4F-418D-AE19-62706E023703}">
                      <ahyp:hlinkClr val="tx"/>
                    </a:ext>
                  </a:extLst>
                </a:hlinkClick>
              </a:rPr>
              <a:t>Travel, Tourism and Outdoor Recreation Grants</a:t>
            </a:r>
            <a:endParaRPr u="sng">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Regional Programs</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6">
                  <a:extLst>
                    <a:ext uri="{A12FA001-AC4F-418D-AE19-62706E023703}">
                      <ahyp:hlinkClr val="tx"/>
                    </a:ext>
                  </a:extLst>
                </a:hlinkClick>
              </a:rPr>
              <a:t>Build Back Better Regional Challenge</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7">
                  <a:extLst>
                    <a:ext uri="{A12FA001-AC4F-418D-AE19-62706E023703}">
                      <ahyp:hlinkClr val="tx"/>
                    </a:ext>
                  </a:extLst>
                </a:hlinkClick>
              </a:rPr>
              <a:t>Good Jobs Challenge</a:t>
            </a:r>
            <a:endParaRPr u="sng">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Other Programs</a:t>
            </a:r>
            <a:endParaRPr>
              <a:solidFill>
                <a:schemeClr val="lt2"/>
              </a:solidFill>
            </a:endParaRPr>
          </a:p>
          <a:p>
            <a:pPr indent="-419100" lvl="1" marL="914400" rtl="0" algn="l">
              <a:lnSpc>
                <a:spcPct val="115000"/>
              </a:lnSpc>
              <a:spcBef>
                <a:spcPts val="0"/>
              </a:spcBef>
              <a:spcAft>
                <a:spcPts val="0"/>
              </a:spcAft>
              <a:buClr>
                <a:schemeClr val="lt2"/>
              </a:buClr>
              <a:buSzPts val="3000"/>
              <a:buChar char="○"/>
            </a:pPr>
            <a:r>
              <a:rPr b="1" lang="en-US" u="sng">
                <a:solidFill>
                  <a:srgbClr val="001970"/>
                </a:solidFill>
                <a:highlight>
                  <a:srgbClr val="FFFFFF"/>
                </a:highlight>
                <a:hlinkClick r:id="rId8">
                  <a:extLst>
                    <a:ext uri="{A12FA001-AC4F-418D-AE19-62706E023703}">
                      <ahyp:hlinkClr val="tx"/>
                    </a:ext>
                  </a:extLst>
                </a:hlinkClick>
              </a:rPr>
              <a:t>Research and Networks Grants</a:t>
            </a:r>
            <a:endParaRPr u="sng">
              <a:solidFill>
                <a:schemeClr val="l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e66ee5e4c9_0_48"/>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Funding Sources Open Now</a:t>
            </a:r>
            <a:endParaRPr/>
          </a:p>
        </p:txBody>
      </p:sp>
      <p:sp>
        <p:nvSpPr>
          <p:cNvPr id="194" name="Google Shape;194;ge66ee5e4c9_0_48"/>
          <p:cNvSpPr txBox="1"/>
          <p:nvPr>
            <p:ph idx="1" type="body"/>
          </p:nvPr>
        </p:nvSpPr>
        <p:spPr>
          <a:xfrm>
            <a:off x="650875" y="1825525"/>
            <a:ext cx="10972800" cy="70206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Clr>
                <a:schemeClr val="lt2"/>
              </a:buClr>
              <a:buSzPts val="3600"/>
              <a:buChar char="●"/>
            </a:pPr>
            <a:r>
              <a:rPr lang="en-US" sz="3600">
                <a:solidFill>
                  <a:schemeClr val="lt2"/>
                </a:solidFill>
              </a:rPr>
              <a:t>Access to Capital</a:t>
            </a:r>
            <a:endParaRPr sz="3600">
              <a:solidFill>
                <a:schemeClr val="lt2"/>
              </a:solidFill>
            </a:endParaRPr>
          </a:p>
          <a:p>
            <a:pPr indent="-457200" lvl="1" marL="914400" rtl="0" algn="l">
              <a:lnSpc>
                <a:spcPct val="115000"/>
              </a:lnSpc>
              <a:spcBef>
                <a:spcPts val="0"/>
              </a:spcBef>
              <a:spcAft>
                <a:spcPts val="0"/>
              </a:spcAft>
              <a:buClr>
                <a:schemeClr val="lt2"/>
              </a:buClr>
              <a:buSzPts val="3600"/>
              <a:buFont typeface="Trebuchet MS"/>
              <a:buChar char="○"/>
            </a:pPr>
            <a:r>
              <a:rPr lang="en-US" sz="3600" u="sng">
                <a:solidFill>
                  <a:schemeClr val="hlink"/>
                </a:solidFill>
                <a:hlinkClick r:id="rId3"/>
              </a:rPr>
              <a:t>CLIMBER Loan Fund</a:t>
            </a:r>
            <a:endParaRPr sz="3600">
              <a:solidFill>
                <a:schemeClr val="lt2"/>
              </a:solidFill>
            </a:endParaRPr>
          </a:p>
          <a:p>
            <a:pPr indent="-457200" lvl="1" marL="914400" rtl="0" algn="l">
              <a:lnSpc>
                <a:spcPct val="115000"/>
              </a:lnSpc>
              <a:spcBef>
                <a:spcPts val="0"/>
              </a:spcBef>
              <a:spcAft>
                <a:spcPts val="0"/>
              </a:spcAft>
              <a:buClr>
                <a:schemeClr val="lt2"/>
              </a:buClr>
              <a:buSzPts val="3600"/>
              <a:buChar char="○"/>
            </a:pPr>
            <a:r>
              <a:rPr lang="en-US" sz="3600" u="sng">
                <a:solidFill>
                  <a:schemeClr val="hlink"/>
                </a:solidFill>
                <a:hlinkClick r:id="rId4"/>
              </a:rPr>
              <a:t>Colorado Revolving Loan Fund</a:t>
            </a:r>
            <a:endParaRPr sz="3600"/>
          </a:p>
          <a:p>
            <a:pPr indent="-457200" lvl="0" marL="457200" rtl="0" algn="l">
              <a:lnSpc>
                <a:spcPct val="115000"/>
              </a:lnSpc>
              <a:spcBef>
                <a:spcPts val="0"/>
              </a:spcBef>
              <a:spcAft>
                <a:spcPts val="0"/>
              </a:spcAft>
              <a:buClr>
                <a:schemeClr val="lt2"/>
              </a:buClr>
              <a:buSzPts val="3600"/>
              <a:buChar char="●"/>
            </a:pPr>
            <a:r>
              <a:rPr lang="en-US" sz="3600">
                <a:solidFill>
                  <a:schemeClr val="lt2"/>
                </a:solidFill>
              </a:rPr>
              <a:t>Small Business Grants, Technical Assistance and Incentives</a:t>
            </a:r>
            <a:endParaRPr sz="3600">
              <a:solidFill>
                <a:schemeClr val="lt2"/>
              </a:solidFill>
            </a:endParaRPr>
          </a:p>
          <a:p>
            <a:pPr indent="-457200" lvl="1" marL="914400" rtl="0" algn="l">
              <a:lnSpc>
                <a:spcPct val="115000"/>
              </a:lnSpc>
              <a:spcBef>
                <a:spcPts val="0"/>
              </a:spcBef>
              <a:spcAft>
                <a:spcPts val="0"/>
              </a:spcAft>
              <a:buClr>
                <a:schemeClr val="lt2"/>
              </a:buClr>
              <a:buSzPts val="3600"/>
              <a:buChar char="○"/>
            </a:pPr>
            <a:r>
              <a:rPr lang="en-US" sz="3600" u="sng">
                <a:solidFill>
                  <a:schemeClr val="hlink"/>
                </a:solidFill>
                <a:hlinkClick r:id="rId5"/>
              </a:rPr>
              <a:t>Meeting and Events Incentive</a:t>
            </a:r>
            <a:endParaRPr sz="3600">
              <a:solidFill>
                <a:srgbClr val="7F7F7F"/>
              </a:solidFill>
              <a:latin typeface="Arial"/>
              <a:ea typeface="Arial"/>
              <a:cs typeface="Arial"/>
              <a:sym typeface="Arial"/>
            </a:endParaRPr>
          </a:p>
          <a:p>
            <a:pPr indent="-457200" lvl="1" marL="914400" rtl="0" algn="l">
              <a:lnSpc>
                <a:spcPct val="115000"/>
              </a:lnSpc>
              <a:spcBef>
                <a:spcPts val="0"/>
              </a:spcBef>
              <a:spcAft>
                <a:spcPts val="0"/>
              </a:spcAft>
              <a:buClr>
                <a:srgbClr val="7F7F7F"/>
              </a:buClr>
              <a:buSzPts val="3600"/>
              <a:buChar char="○"/>
            </a:pPr>
            <a:r>
              <a:rPr lang="en-US" sz="3600" u="sng">
                <a:solidFill>
                  <a:schemeClr val="hlink"/>
                </a:solidFill>
                <a:hlinkClick r:id="rId6"/>
                <a:extLst>
                  <a:ext uri="http://customooxmlschemas.google.com/">
                    <go:slidesCustomData xmlns:go="http://customooxmlschemas.google.com/" textRoundtripDataId="1"/>
                  </a:ext>
                </a:extLst>
              </a:rPr>
              <a:t>Restart Industry Associations Program</a:t>
            </a:r>
            <a:endParaRPr sz="3600">
              <a:solidFill>
                <a:srgbClr val="7F7F7F"/>
              </a:solidFill>
              <a:latin typeface="Arial"/>
              <a:ea typeface="Arial"/>
              <a:cs typeface="Arial"/>
              <a:sym typeface="Arial"/>
            </a:endParaRPr>
          </a:p>
          <a:p>
            <a:pPr indent="-457200" lvl="0" marL="457200" rtl="0" algn="l">
              <a:lnSpc>
                <a:spcPct val="115000"/>
              </a:lnSpc>
              <a:spcBef>
                <a:spcPts val="0"/>
              </a:spcBef>
              <a:spcAft>
                <a:spcPts val="0"/>
              </a:spcAft>
              <a:buClr>
                <a:schemeClr val="lt2"/>
              </a:buClr>
              <a:buSzPts val="3600"/>
              <a:buFont typeface="Trebuchet MS"/>
              <a:buChar char="●"/>
            </a:pPr>
            <a:r>
              <a:rPr lang="en-US" sz="3600">
                <a:solidFill>
                  <a:schemeClr val="lt2"/>
                </a:solidFill>
                <a:latin typeface="Arial"/>
                <a:ea typeface="Arial"/>
                <a:cs typeface="Arial"/>
                <a:sym typeface="Arial"/>
              </a:rPr>
              <a:t>Community Programs</a:t>
            </a:r>
            <a:endParaRPr sz="3600">
              <a:solidFill>
                <a:schemeClr val="lt2"/>
              </a:solidFill>
              <a:latin typeface="Arial"/>
              <a:ea typeface="Arial"/>
              <a:cs typeface="Arial"/>
              <a:sym typeface="Arial"/>
            </a:endParaRPr>
          </a:p>
          <a:p>
            <a:pPr indent="-457200" lvl="1" marL="914400" rtl="0" algn="l">
              <a:lnSpc>
                <a:spcPct val="115000"/>
              </a:lnSpc>
              <a:spcBef>
                <a:spcPts val="0"/>
              </a:spcBef>
              <a:spcAft>
                <a:spcPts val="0"/>
              </a:spcAft>
              <a:buClr>
                <a:schemeClr val="lt2"/>
              </a:buClr>
              <a:buSzPts val="3600"/>
              <a:buFont typeface="Trebuchet MS"/>
              <a:buChar char="○"/>
            </a:pPr>
            <a:r>
              <a:rPr lang="en-US" sz="3600" u="sng">
                <a:solidFill>
                  <a:schemeClr val="hlink"/>
                </a:solidFill>
                <a:hlinkClick r:id="rId7"/>
              </a:rPr>
              <a:t>Colorado Community Revitalization Grant</a:t>
            </a:r>
            <a:endParaRPr sz="3600">
              <a:solidFill>
                <a:schemeClr val="lt2"/>
              </a:solidFill>
            </a:endParaRPr>
          </a:p>
          <a:p>
            <a:pPr indent="-457200" lvl="1" marL="914400" rtl="0" algn="l">
              <a:lnSpc>
                <a:spcPct val="115000"/>
              </a:lnSpc>
              <a:spcBef>
                <a:spcPts val="0"/>
              </a:spcBef>
              <a:spcAft>
                <a:spcPts val="0"/>
              </a:spcAft>
              <a:buClr>
                <a:schemeClr val="lt2"/>
              </a:buClr>
              <a:buSzPts val="3600"/>
              <a:buChar char="○"/>
            </a:pPr>
            <a:r>
              <a:rPr lang="en-US" sz="3600" u="sng">
                <a:solidFill>
                  <a:schemeClr val="hlink"/>
                </a:solidFill>
                <a:hlinkClick r:id="rId8"/>
              </a:rPr>
              <a:t>EDA ARPA Programs</a:t>
            </a:r>
            <a:endParaRPr sz="360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e3c0426adc_2_55"/>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Key Takeaways for Local Govts</a:t>
            </a:r>
            <a:endParaRPr/>
          </a:p>
        </p:txBody>
      </p:sp>
      <p:sp>
        <p:nvSpPr>
          <p:cNvPr id="200" name="Google Shape;200;ge3c0426adc_2_55"/>
          <p:cNvSpPr txBox="1"/>
          <p:nvPr>
            <p:ph idx="1" type="body"/>
          </p:nvPr>
        </p:nvSpPr>
        <p:spPr>
          <a:xfrm>
            <a:off x="650875" y="1987700"/>
            <a:ext cx="10972800" cy="64704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lt2"/>
              </a:buClr>
              <a:buSzPts val="3600"/>
              <a:buChar char="●"/>
            </a:pPr>
            <a:r>
              <a:rPr lang="en-US" sz="3600">
                <a:solidFill>
                  <a:schemeClr val="lt2"/>
                </a:solidFill>
              </a:rPr>
              <a:t>Talk to your local businesses to identify their needs: access to capital, grants or technical assistance</a:t>
            </a:r>
            <a:endParaRPr sz="3600">
              <a:solidFill>
                <a:schemeClr val="lt2"/>
              </a:solidFill>
            </a:endParaRPr>
          </a:p>
          <a:p>
            <a:pPr indent="-457200" lvl="0" marL="457200" rtl="0" algn="l">
              <a:lnSpc>
                <a:spcPct val="100000"/>
              </a:lnSpc>
              <a:spcBef>
                <a:spcPts val="0"/>
              </a:spcBef>
              <a:spcAft>
                <a:spcPts val="0"/>
              </a:spcAft>
              <a:buClr>
                <a:schemeClr val="lt2"/>
              </a:buClr>
              <a:buSzPts val="3600"/>
              <a:buChar char="●"/>
            </a:pPr>
            <a:r>
              <a:rPr lang="en-US" sz="3600">
                <a:solidFill>
                  <a:schemeClr val="lt2"/>
                </a:solidFill>
              </a:rPr>
              <a:t>For your community level planning, prioritize what’s most important and pick the program accordingly</a:t>
            </a:r>
            <a:endParaRPr sz="3600">
              <a:solidFill>
                <a:schemeClr val="lt2"/>
              </a:solidFill>
            </a:endParaRPr>
          </a:p>
          <a:p>
            <a:pPr indent="-457200" lvl="0" marL="457200" rtl="0" algn="l">
              <a:lnSpc>
                <a:spcPct val="100000"/>
              </a:lnSpc>
              <a:spcBef>
                <a:spcPts val="0"/>
              </a:spcBef>
              <a:spcAft>
                <a:spcPts val="0"/>
              </a:spcAft>
              <a:buClr>
                <a:schemeClr val="lt2"/>
              </a:buClr>
              <a:buSzPts val="3600"/>
              <a:buChar char="●"/>
            </a:pPr>
            <a:r>
              <a:rPr lang="en-US" sz="3600">
                <a:solidFill>
                  <a:schemeClr val="lt2"/>
                </a:solidFill>
              </a:rPr>
              <a:t>Leverage your local and regional </a:t>
            </a:r>
            <a:r>
              <a:rPr lang="en-US" sz="3600" u="sng">
                <a:solidFill>
                  <a:schemeClr val="hlink"/>
                </a:solidFill>
                <a:hlinkClick r:id="rId3"/>
              </a:rPr>
              <a:t>Small Business Development Centers</a:t>
            </a:r>
            <a:endParaRPr sz="3600">
              <a:solidFill>
                <a:schemeClr val="lt2"/>
              </a:solidFill>
            </a:endParaRPr>
          </a:p>
          <a:p>
            <a:pPr indent="-457200" lvl="0" marL="457200" rtl="0" algn="l">
              <a:lnSpc>
                <a:spcPct val="100000"/>
              </a:lnSpc>
              <a:spcBef>
                <a:spcPts val="0"/>
              </a:spcBef>
              <a:spcAft>
                <a:spcPts val="0"/>
              </a:spcAft>
              <a:buClr>
                <a:schemeClr val="lt2"/>
              </a:buClr>
              <a:buSzPts val="3600"/>
              <a:buChar char="●"/>
            </a:pPr>
            <a:r>
              <a:rPr lang="en-US" sz="3600">
                <a:solidFill>
                  <a:schemeClr val="lt2"/>
                </a:solidFill>
              </a:rPr>
              <a:t>Link to </a:t>
            </a:r>
            <a:r>
              <a:rPr lang="en-US" sz="3600" u="sng">
                <a:solidFill>
                  <a:schemeClr val="hlink"/>
                </a:solidFill>
                <a:hlinkClick r:id="rId4"/>
              </a:rPr>
              <a:t>OEDIT’s programs</a:t>
            </a:r>
            <a:r>
              <a:rPr lang="en-US" sz="3600">
                <a:solidFill>
                  <a:schemeClr val="lt2"/>
                </a:solidFill>
              </a:rPr>
              <a:t> and </a:t>
            </a:r>
            <a:r>
              <a:rPr lang="en-US" sz="3600" u="sng">
                <a:solidFill>
                  <a:schemeClr val="hlink"/>
                </a:solidFill>
                <a:hlinkClick r:id="rId5"/>
              </a:rPr>
              <a:t>COVID resources</a:t>
            </a:r>
            <a:endParaRPr sz="3600">
              <a:solidFill>
                <a:schemeClr val="lt2"/>
              </a:solidFill>
            </a:endParaRPr>
          </a:p>
          <a:p>
            <a:pPr indent="-457200" lvl="0" marL="457200" rtl="0" algn="l">
              <a:lnSpc>
                <a:spcPct val="100000"/>
              </a:lnSpc>
              <a:spcBef>
                <a:spcPts val="0"/>
              </a:spcBef>
              <a:spcAft>
                <a:spcPts val="0"/>
              </a:spcAft>
              <a:buClr>
                <a:schemeClr val="lt2"/>
              </a:buClr>
              <a:buSzPts val="3600"/>
              <a:buChar char="●"/>
            </a:pPr>
            <a:r>
              <a:rPr lang="en-US" sz="3600" u="sng">
                <a:solidFill>
                  <a:schemeClr val="hlink"/>
                </a:solidFill>
                <a:hlinkClick r:id="rId6"/>
              </a:rPr>
              <a:t>Sign up</a:t>
            </a:r>
            <a:r>
              <a:rPr lang="en-US" sz="3600">
                <a:solidFill>
                  <a:schemeClr val="lt2"/>
                </a:solidFill>
              </a:rPr>
              <a:t> for the OEDIT newsletter</a:t>
            </a:r>
            <a:endParaRPr sz="3600">
              <a:solidFill>
                <a:schemeClr val="lt2"/>
              </a:solidFill>
            </a:endParaRPr>
          </a:p>
          <a:p>
            <a:pPr indent="-457200" lvl="0" marL="457200" rtl="0" algn="l">
              <a:lnSpc>
                <a:spcPct val="100000"/>
              </a:lnSpc>
              <a:spcBef>
                <a:spcPts val="0"/>
              </a:spcBef>
              <a:spcAft>
                <a:spcPts val="0"/>
              </a:spcAft>
              <a:buClr>
                <a:schemeClr val="lt2"/>
              </a:buClr>
              <a:buSzPts val="3600"/>
              <a:buChar char="●"/>
            </a:pPr>
            <a:r>
              <a:rPr lang="en-US" sz="3600">
                <a:solidFill>
                  <a:schemeClr val="lt2"/>
                </a:solidFill>
              </a:rPr>
              <a:t>Reach out to OEDIT’s </a:t>
            </a:r>
            <a:r>
              <a:rPr lang="en-US" sz="3600" u="sng">
                <a:solidFill>
                  <a:schemeClr val="hlink"/>
                </a:solidFill>
                <a:hlinkClick r:id="rId7"/>
              </a:rPr>
              <a:t>Rural Opportunity Office</a:t>
            </a:r>
            <a:endParaRPr sz="3600">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e3c0426adc_0_10"/>
          <p:cNvSpPr txBox="1"/>
          <p:nvPr>
            <p:ph type="ctrTitle"/>
          </p:nvPr>
        </p:nvSpPr>
        <p:spPr>
          <a:xfrm>
            <a:off x="-75" y="0"/>
            <a:ext cx="13004700" cy="8925600"/>
          </a:xfrm>
          <a:prstGeom prst="rect">
            <a:avLst/>
          </a:prstGeom>
          <a:solidFill>
            <a:srgbClr val="5C6670">
              <a:alpha val="57647"/>
            </a:srgbClr>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5800" u="none" cap="none" strike="noStrike">
                <a:solidFill>
                  <a:schemeClr val="lt1"/>
                </a:solidFill>
                <a:latin typeface="Arial"/>
                <a:ea typeface="Arial"/>
                <a:cs typeface="Arial"/>
                <a:sym typeface="Arial"/>
              </a:rPr>
              <a:t>Thank You</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5800" u="none" cap="none" strike="noStrike">
                <a:solidFill>
                  <a:schemeClr val="lt1"/>
                </a:solidFill>
                <a:latin typeface="Arial"/>
                <a:ea typeface="Arial"/>
                <a:cs typeface="Arial"/>
                <a:sym typeface="Arial"/>
              </a:rPr>
              <a:t>Q&amp;A</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1" sz="35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ph type="ctrTitle"/>
          </p:nvPr>
        </p:nvSpPr>
        <p:spPr>
          <a:xfrm>
            <a:off x="0" y="0"/>
            <a:ext cx="13093801" cy="8939700"/>
          </a:xfrm>
          <a:prstGeom prst="rect">
            <a:avLst/>
          </a:prstGeom>
          <a:solidFill>
            <a:srgbClr val="5C6670">
              <a:alpha val="57647"/>
            </a:srgbClr>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rtl="0" algn="ctr">
              <a:spcBef>
                <a:spcPts val="0"/>
              </a:spcBef>
              <a:spcAft>
                <a:spcPts val="0"/>
              </a:spcAft>
              <a:buClr>
                <a:schemeClr val="dk1"/>
              </a:buClr>
              <a:buSzPts val="1400"/>
              <a:buFont typeface="Arial"/>
              <a:buNone/>
            </a:pPr>
            <a:r>
              <a:rPr b="1" i="1" lang="en-US" sz="4100">
                <a:solidFill>
                  <a:schemeClr val="lt1"/>
                </a:solidFill>
                <a:latin typeface="Trebuchet MS"/>
                <a:ea typeface="Trebuchet MS"/>
                <a:cs typeface="Trebuchet MS"/>
                <a:sym typeface="Trebuchet MS"/>
              </a:rPr>
              <a:t>Colorado Office of Economic Development </a:t>
            </a:r>
            <a:endParaRPr b="1" i="1" sz="4100">
              <a:solidFill>
                <a:schemeClr val="lt1"/>
              </a:solidFill>
              <a:latin typeface="Trebuchet MS"/>
              <a:ea typeface="Trebuchet MS"/>
              <a:cs typeface="Trebuchet MS"/>
              <a:sym typeface="Trebuchet MS"/>
            </a:endParaRPr>
          </a:p>
          <a:p>
            <a:pPr indent="0" lvl="0" marL="0" rtl="0" algn="ctr">
              <a:spcBef>
                <a:spcPts val="0"/>
              </a:spcBef>
              <a:spcAft>
                <a:spcPts val="0"/>
              </a:spcAft>
              <a:buClr>
                <a:schemeClr val="dk1"/>
              </a:buClr>
              <a:buSzPts val="1400"/>
              <a:buFont typeface="Arial"/>
              <a:buNone/>
            </a:pPr>
            <a:r>
              <a:rPr b="1" i="1" lang="en-US" sz="4100">
                <a:solidFill>
                  <a:schemeClr val="lt1"/>
                </a:solidFill>
                <a:latin typeface="Trebuchet MS"/>
                <a:ea typeface="Trebuchet MS"/>
                <a:cs typeface="Trebuchet MS"/>
                <a:sym typeface="Trebuchet MS"/>
              </a:rPr>
              <a:t>and International Trade</a:t>
            </a:r>
            <a:endParaRPr b="1" i="1" sz="5100">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800"/>
              <a:buFont typeface="Arial"/>
              <a:buNone/>
            </a:pPr>
            <a:r>
              <a:t/>
            </a:r>
            <a:endParaRPr b="0" i="0" sz="5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0" i="0" sz="5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lang="en-US" sz="3800">
                <a:solidFill>
                  <a:schemeClr val="lt1"/>
                </a:solidFill>
              </a:rPr>
              <a:t>Katharina Papenbrock</a:t>
            </a:r>
            <a:endParaRPr b="0" i="0" sz="3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0" i="1" sz="4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e3c0426adc_2_30"/>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this Important?</a:t>
            </a:r>
            <a:endParaRPr/>
          </a:p>
        </p:txBody>
      </p:sp>
      <p:sp>
        <p:nvSpPr>
          <p:cNvPr id="86" name="Google Shape;86;ge3c0426adc_2_30"/>
          <p:cNvSpPr txBox="1"/>
          <p:nvPr>
            <p:ph idx="1" type="body"/>
          </p:nvPr>
        </p:nvSpPr>
        <p:spPr>
          <a:xfrm>
            <a:off x="650875" y="2293575"/>
            <a:ext cx="10972800" cy="6404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lt2"/>
              </a:buClr>
              <a:buSzPts val="3600"/>
              <a:buChar char="●"/>
            </a:pPr>
            <a:r>
              <a:rPr lang="en-US" sz="3600">
                <a:solidFill>
                  <a:schemeClr val="lt2"/>
                </a:solidFill>
              </a:rPr>
              <a:t>Help Colorado businesses and employment recovery:</a:t>
            </a:r>
            <a:endParaRPr sz="3600">
              <a:solidFill>
                <a:schemeClr val="lt2"/>
              </a:solidFill>
            </a:endParaRPr>
          </a:p>
          <a:p>
            <a:pPr indent="-228600" lvl="1" marL="914400" rtl="0" algn="l">
              <a:lnSpc>
                <a:spcPct val="100000"/>
              </a:lnSpc>
              <a:spcBef>
                <a:spcPts val="0"/>
              </a:spcBef>
              <a:spcAft>
                <a:spcPts val="0"/>
              </a:spcAft>
              <a:buClr>
                <a:schemeClr val="lt2"/>
              </a:buClr>
              <a:buSzPts val="3600"/>
              <a:buNone/>
            </a:pPr>
            <a:r>
              <a:t/>
            </a:r>
            <a:endParaRPr sz="3600">
              <a:solidFill>
                <a:schemeClr val="lt2"/>
              </a:solidFill>
            </a:endParaRPr>
          </a:p>
          <a:p>
            <a:pPr indent="-228600" lvl="1" marL="914400" rtl="0" algn="l">
              <a:lnSpc>
                <a:spcPct val="100000"/>
              </a:lnSpc>
              <a:spcBef>
                <a:spcPts val="0"/>
              </a:spcBef>
              <a:spcAft>
                <a:spcPts val="0"/>
              </a:spcAft>
              <a:buClr>
                <a:schemeClr val="lt2"/>
              </a:buClr>
              <a:buSzPts val="3600"/>
              <a:buNone/>
            </a:pPr>
            <a:r>
              <a:rPr lang="en-US" sz="3600">
                <a:solidFill>
                  <a:schemeClr val="lt2"/>
                </a:solidFill>
              </a:rPr>
              <a:t>Facilitate recovery of Colorado’s economy by increasing access to capital for small businesses.</a:t>
            </a:r>
            <a:endParaRPr sz="3600">
              <a:solidFill>
                <a:schemeClr val="lt2"/>
              </a:solidFill>
            </a:endParaRPr>
          </a:p>
          <a:p>
            <a:pPr indent="-228600" lvl="1" marL="914400" rtl="0" algn="l">
              <a:lnSpc>
                <a:spcPct val="100000"/>
              </a:lnSpc>
              <a:spcBef>
                <a:spcPts val="0"/>
              </a:spcBef>
              <a:spcAft>
                <a:spcPts val="0"/>
              </a:spcAft>
              <a:buClr>
                <a:schemeClr val="lt2"/>
              </a:buClr>
              <a:buSzPts val="3600"/>
              <a:buNone/>
            </a:pPr>
            <a:r>
              <a:t/>
            </a:r>
            <a:endParaRPr sz="3600">
              <a:solidFill>
                <a:schemeClr val="lt2"/>
              </a:solidFill>
            </a:endParaRPr>
          </a:p>
          <a:p>
            <a:pPr indent="-228600" lvl="1" marL="914400" rtl="0" algn="l">
              <a:lnSpc>
                <a:spcPct val="100000"/>
              </a:lnSpc>
              <a:spcBef>
                <a:spcPts val="0"/>
              </a:spcBef>
              <a:spcAft>
                <a:spcPts val="0"/>
              </a:spcAft>
              <a:buClr>
                <a:schemeClr val="lt2"/>
              </a:buClr>
              <a:buSzPts val="3600"/>
              <a:buNone/>
            </a:pPr>
            <a:r>
              <a:rPr lang="en-US" sz="3600">
                <a:solidFill>
                  <a:schemeClr val="lt2"/>
                </a:solidFill>
              </a:rPr>
              <a:t>Support rural communities in attracting and retaining jobs.</a:t>
            </a:r>
            <a:endParaRPr sz="36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e3c0426adc_2_35"/>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New Funding Resources</a:t>
            </a:r>
            <a:endParaRPr/>
          </a:p>
        </p:txBody>
      </p:sp>
      <p:sp>
        <p:nvSpPr>
          <p:cNvPr id="92" name="Google Shape;92;ge3c0426adc_2_35"/>
          <p:cNvSpPr txBox="1"/>
          <p:nvPr>
            <p:ph idx="1" type="body"/>
          </p:nvPr>
        </p:nvSpPr>
        <p:spPr>
          <a:xfrm>
            <a:off x="650875" y="2293575"/>
            <a:ext cx="10972800" cy="65622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Clr>
                <a:schemeClr val="lt2"/>
              </a:buClr>
              <a:buSzPts val="3600"/>
              <a:buChar char="●"/>
            </a:pPr>
            <a:r>
              <a:rPr lang="en-US" sz="3600">
                <a:solidFill>
                  <a:schemeClr val="lt2"/>
                </a:solidFill>
              </a:rPr>
              <a:t>Combination of 4 Funding “Buckets”</a:t>
            </a:r>
            <a:endParaRPr sz="3600">
              <a:solidFill>
                <a:schemeClr val="lt2"/>
              </a:solidFill>
            </a:endParaRPr>
          </a:p>
          <a:p>
            <a:pPr indent="-228600" lvl="1" marL="914400" rtl="0" algn="l">
              <a:lnSpc>
                <a:spcPct val="115000"/>
              </a:lnSpc>
              <a:spcBef>
                <a:spcPts val="1000"/>
              </a:spcBef>
              <a:spcAft>
                <a:spcPts val="0"/>
              </a:spcAft>
              <a:buClr>
                <a:schemeClr val="lt2"/>
              </a:buClr>
              <a:buSzPts val="3600"/>
              <a:buNone/>
            </a:pPr>
            <a:r>
              <a:rPr lang="en-US" sz="3600">
                <a:solidFill>
                  <a:schemeClr val="lt2"/>
                </a:solidFill>
              </a:rPr>
              <a:t>1. Federal: CARES Funding</a:t>
            </a:r>
            <a:endParaRPr sz="3600">
              <a:solidFill>
                <a:schemeClr val="lt2"/>
              </a:solidFill>
            </a:endParaRPr>
          </a:p>
          <a:p>
            <a:pPr indent="-228600" lvl="1" marL="914400" rtl="0" algn="l">
              <a:lnSpc>
                <a:spcPct val="115000"/>
              </a:lnSpc>
              <a:spcBef>
                <a:spcPts val="1000"/>
              </a:spcBef>
              <a:spcAft>
                <a:spcPts val="0"/>
              </a:spcAft>
              <a:buClr>
                <a:schemeClr val="lt2"/>
              </a:buClr>
              <a:buSzPts val="3600"/>
              <a:buNone/>
            </a:pPr>
            <a:r>
              <a:rPr lang="en-US" sz="3600">
                <a:solidFill>
                  <a:schemeClr val="lt2"/>
                </a:solidFill>
              </a:rPr>
              <a:t>2. State: </a:t>
            </a:r>
            <a:r>
              <a:rPr lang="en-US" sz="3600">
                <a:solidFill>
                  <a:schemeClr val="lt2"/>
                </a:solidFill>
              </a:rPr>
              <a:t>Original</a:t>
            </a:r>
            <a:r>
              <a:rPr lang="en-US" sz="3600">
                <a:solidFill>
                  <a:schemeClr val="lt2"/>
                </a:solidFill>
              </a:rPr>
              <a:t> Legislative Agenda Item Bills</a:t>
            </a:r>
            <a:endParaRPr sz="3600">
              <a:solidFill>
                <a:schemeClr val="lt2"/>
              </a:solidFill>
            </a:endParaRPr>
          </a:p>
          <a:p>
            <a:pPr indent="-228600" lvl="1" marL="914400" rtl="0" algn="l">
              <a:lnSpc>
                <a:spcPct val="115000"/>
              </a:lnSpc>
              <a:spcBef>
                <a:spcPts val="1000"/>
              </a:spcBef>
              <a:spcAft>
                <a:spcPts val="0"/>
              </a:spcAft>
              <a:buClr>
                <a:schemeClr val="lt2"/>
              </a:buClr>
              <a:buSzPts val="3600"/>
              <a:buNone/>
            </a:pPr>
            <a:r>
              <a:rPr lang="en-US" sz="3600">
                <a:solidFill>
                  <a:schemeClr val="lt2"/>
                </a:solidFill>
              </a:rPr>
              <a:t>3. State: State Stimulus Programs</a:t>
            </a:r>
            <a:endParaRPr sz="3600">
              <a:solidFill>
                <a:schemeClr val="lt2"/>
              </a:solidFill>
            </a:endParaRPr>
          </a:p>
          <a:p>
            <a:pPr indent="-228600" lvl="1" marL="914400" rtl="0" algn="l">
              <a:lnSpc>
                <a:spcPct val="115000"/>
              </a:lnSpc>
              <a:spcBef>
                <a:spcPts val="1000"/>
              </a:spcBef>
              <a:spcAft>
                <a:spcPts val="0"/>
              </a:spcAft>
              <a:buClr>
                <a:schemeClr val="lt2"/>
              </a:buClr>
              <a:buSzPts val="3600"/>
              <a:buNone/>
            </a:pPr>
            <a:r>
              <a:rPr lang="en-US" sz="3600">
                <a:solidFill>
                  <a:schemeClr val="lt2"/>
                </a:solidFill>
              </a:rPr>
              <a:t>4. Federal: American Rescue Plan Funding</a:t>
            </a:r>
            <a:endParaRPr sz="3600">
              <a:solidFill>
                <a:schemeClr val="lt2"/>
              </a:solidFill>
            </a:endParaRPr>
          </a:p>
          <a:p>
            <a:pPr indent="-457200" lvl="0" marL="457200" rtl="0" algn="l">
              <a:lnSpc>
                <a:spcPct val="115000"/>
              </a:lnSpc>
              <a:spcBef>
                <a:spcPts val="1000"/>
              </a:spcBef>
              <a:spcAft>
                <a:spcPts val="0"/>
              </a:spcAft>
              <a:buClr>
                <a:schemeClr val="lt2"/>
              </a:buClr>
              <a:buSzPts val="3600"/>
              <a:buChar char="●"/>
            </a:pPr>
            <a:r>
              <a:rPr lang="en-US" sz="3600" u="sng">
                <a:solidFill>
                  <a:schemeClr val="hlink"/>
                </a:solidFill>
                <a:hlinkClick r:id="rId3"/>
              </a:rPr>
              <a:t>OEDIT COVID-19 Resource Link</a:t>
            </a:r>
            <a:endParaRPr sz="3600">
              <a:solidFill>
                <a:schemeClr val="lt2"/>
              </a:solidFill>
            </a:endParaRPr>
          </a:p>
          <a:p>
            <a:pPr indent="-457200" lvl="0" marL="457200" rtl="0" algn="l">
              <a:lnSpc>
                <a:spcPct val="115000"/>
              </a:lnSpc>
              <a:spcBef>
                <a:spcPts val="1000"/>
              </a:spcBef>
              <a:spcAft>
                <a:spcPts val="0"/>
              </a:spcAft>
              <a:buClr>
                <a:schemeClr val="lt2"/>
              </a:buClr>
              <a:buSzPts val="3600"/>
              <a:buChar char="●"/>
            </a:pPr>
            <a:r>
              <a:rPr lang="en-US" sz="3600" u="sng">
                <a:solidFill>
                  <a:schemeClr val="hlink"/>
                </a:solidFill>
                <a:hlinkClick r:id="rId4"/>
              </a:rPr>
              <a:t>OEDIT Programs and Funding</a:t>
            </a: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e66ee5e4c9_0_97"/>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a:t>
            </a:r>
            <a:endParaRPr b="1" i="0" sz="5000"/>
          </a:p>
        </p:txBody>
      </p:sp>
      <p:sp>
        <p:nvSpPr>
          <p:cNvPr id="98" name="Google Shape;98;ge66ee5e4c9_0_97"/>
          <p:cNvSpPr txBox="1"/>
          <p:nvPr>
            <p:ph idx="1" type="body"/>
          </p:nvPr>
        </p:nvSpPr>
        <p:spPr>
          <a:xfrm>
            <a:off x="650875" y="1825525"/>
            <a:ext cx="10972800" cy="69828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CLIMBER Loan Fund</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$250M,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Program open now.</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The Colorado Loans for Increasing Mainstreet Business and Economic Recovery (CLIMBER) fund provides $250 million to small businesses with working capital loans between $30,000 and $500,000. Below-market interest rates and a 1-year deferred payment option make the program a secure recovery option for small businesses.</a:t>
            </a:r>
            <a:endParaRPr sz="3200">
              <a:solidFill>
                <a:schemeClr val="lt2"/>
              </a:solidFill>
            </a:endParaRPr>
          </a:p>
          <a:p>
            <a:pPr indent="0" lvl="0" marL="0" rtl="0" algn="l">
              <a:lnSpc>
                <a:spcPct val="115000"/>
              </a:lnSpc>
              <a:spcBef>
                <a:spcPts val="1000"/>
              </a:spcBef>
              <a:spcAft>
                <a:spcPts val="1200"/>
              </a:spcAft>
              <a:buSzPts val="1400"/>
              <a:buNone/>
            </a:pPr>
            <a:r>
              <a:t/>
            </a:r>
            <a:endParaRPr sz="3600">
              <a:solidFill>
                <a:srgbClr val="7F7F7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e7836fe84e_0_0"/>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a:t>
            </a:r>
            <a:endParaRPr b="1" i="0" sz="5000"/>
          </a:p>
        </p:txBody>
      </p:sp>
      <p:sp>
        <p:nvSpPr>
          <p:cNvPr id="104" name="Google Shape;104;ge7836fe84e_0_0"/>
          <p:cNvSpPr txBox="1"/>
          <p:nvPr>
            <p:ph idx="1" type="body"/>
          </p:nvPr>
        </p:nvSpPr>
        <p:spPr>
          <a:xfrm>
            <a:off x="650875" y="1825525"/>
            <a:ext cx="10972800" cy="69828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Colorado Revolving Loan Fund</a:t>
            </a:r>
            <a:r>
              <a:rPr lang="en-US">
                <a:solidFill>
                  <a:schemeClr val="lt2"/>
                </a:solidFill>
              </a:rPr>
              <a:t> (CARES)</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$8M, one-time allocation</a:t>
            </a:r>
            <a:endParaRPr>
              <a:solidFill>
                <a:schemeClr val="lt2"/>
              </a:solidFill>
            </a:endParaRPr>
          </a:p>
          <a:p>
            <a:pPr indent="-431800" lvl="0" marL="457200" rtl="0" algn="l">
              <a:lnSpc>
                <a:spcPct val="115000"/>
              </a:lnSpc>
              <a:spcBef>
                <a:spcPts val="0"/>
              </a:spcBef>
              <a:spcAft>
                <a:spcPts val="0"/>
              </a:spcAft>
              <a:buClr>
                <a:schemeClr val="lt2"/>
              </a:buClr>
              <a:buSzPts val="3200"/>
              <a:buChar char="●"/>
            </a:pPr>
            <a:r>
              <a:rPr lang="en-US">
                <a:solidFill>
                  <a:schemeClr val="lt2"/>
                </a:solidFill>
              </a:rPr>
              <a:t>Program open now</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This fund provides loans that help small to medium-sized Colorado businesses negatively impacted by the COVID-19 pandemic. These loans range from $5,000 to $750,000. The loans are intended to provide startup and working capital that will help create and retain jobs across Colorado.</a:t>
            </a:r>
            <a:endParaRPr sz="3200">
              <a:solidFill>
                <a:schemeClr val="lt2"/>
              </a:solidFill>
            </a:endParaRPr>
          </a:p>
          <a:p>
            <a:pPr indent="0" lvl="0" marL="0" rtl="0" algn="l">
              <a:lnSpc>
                <a:spcPct val="115000"/>
              </a:lnSpc>
              <a:spcBef>
                <a:spcPts val="1000"/>
              </a:spcBef>
              <a:spcAft>
                <a:spcPts val="1200"/>
              </a:spcAft>
              <a:buSzPts val="1400"/>
              <a:buNone/>
            </a:pPr>
            <a:r>
              <a:t/>
            </a:r>
            <a:endParaRPr sz="3600">
              <a:solidFill>
                <a:srgbClr val="7F7F7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e66ee5e4c9_0_38"/>
          <p:cNvSpPr txBox="1"/>
          <p:nvPr>
            <p:ph type="title"/>
          </p:nvPr>
        </p:nvSpPr>
        <p:spPr>
          <a:xfrm>
            <a:off x="650875" y="600925"/>
            <a:ext cx="10972800" cy="1692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a:t>
            </a:r>
            <a:endParaRPr/>
          </a:p>
        </p:txBody>
      </p:sp>
      <p:sp>
        <p:nvSpPr>
          <p:cNvPr id="110" name="Google Shape;110;ge66ee5e4c9_0_38"/>
          <p:cNvSpPr txBox="1"/>
          <p:nvPr>
            <p:ph idx="1" type="body"/>
          </p:nvPr>
        </p:nvSpPr>
        <p:spPr>
          <a:xfrm>
            <a:off x="650875" y="2293525"/>
            <a:ext cx="10972800" cy="62529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Clr>
                <a:schemeClr val="lt2"/>
              </a:buClr>
              <a:buSzPts val="3200"/>
              <a:buChar char="●"/>
            </a:pPr>
            <a:r>
              <a:rPr lang="en-US" u="sng">
                <a:solidFill>
                  <a:schemeClr val="hlink"/>
                </a:solidFill>
                <a:hlinkClick r:id="rId3"/>
              </a:rPr>
              <a:t>HB21-1288</a:t>
            </a:r>
            <a:r>
              <a:rPr lang="en-US"/>
              <a:t>, Colorado Startup Loan Program</a:t>
            </a:r>
            <a:endParaRPr/>
          </a:p>
          <a:p>
            <a:pPr indent="-431800" lvl="0" marL="457200" rtl="0" algn="l">
              <a:lnSpc>
                <a:spcPct val="115000"/>
              </a:lnSpc>
              <a:spcBef>
                <a:spcPts val="0"/>
              </a:spcBef>
              <a:spcAft>
                <a:spcPts val="0"/>
              </a:spcAft>
              <a:buClr>
                <a:schemeClr val="lt2"/>
              </a:buClr>
              <a:buSzPts val="3200"/>
              <a:buChar char="●"/>
            </a:pPr>
            <a:r>
              <a:rPr lang="en-US"/>
              <a:t>$31.35M, one-time allocation</a:t>
            </a:r>
            <a:endParaRPr/>
          </a:p>
          <a:p>
            <a:pPr indent="-431800" lvl="0" marL="457200" rtl="0" algn="l">
              <a:lnSpc>
                <a:spcPct val="115000"/>
              </a:lnSpc>
              <a:spcBef>
                <a:spcPts val="0"/>
              </a:spcBef>
              <a:spcAft>
                <a:spcPts val="0"/>
              </a:spcAft>
              <a:buClr>
                <a:schemeClr val="lt2"/>
              </a:buClr>
              <a:buSzPts val="3200"/>
              <a:buChar char="●"/>
            </a:pPr>
            <a:r>
              <a:rPr lang="en-US"/>
              <a:t>Applications will open at the end of 2021</a:t>
            </a:r>
            <a:endParaRPr/>
          </a:p>
          <a:p>
            <a:pPr indent="0" lvl="0" marL="457200" rtl="0" algn="l">
              <a:lnSpc>
                <a:spcPct val="115000"/>
              </a:lnSpc>
              <a:spcBef>
                <a:spcPts val="1000"/>
              </a:spcBef>
              <a:spcAft>
                <a:spcPts val="0"/>
              </a:spcAft>
              <a:buNone/>
            </a:pPr>
            <a:r>
              <a:rPr lang="en-US"/>
              <a:t>For </a:t>
            </a:r>
            <a:r>
              <a:rPr lang="en-US">
                <a:solidFill>
                  <a:schemeClr val="lt2"/>
                </a:solidFill>
              </a:rPr>
              <a:t>small businesses seeking capital to start, restart, or restructure a business but have </a:t>
            </a:r>
            <a:r>
              <a:rPr lang="en-US"/>
              <a:t>lacked access to more traditional sources of capital. Loans and small grants will be made available through a host of lenders that work in communities throughout the state. OEDIT will work with community partners to reach underserved entrepreneurs and small businesses owners.</a:t>
            </a:r>
            <a:endParaRPr sz="3600">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e66ee5e4c9_0_86"/>
          <p:cNvSpPr txBox="1"/>
          <p:nvPr>
            <p:ph type="title"/>
          </p:nvPr>
        </p:nvSpPr>
        <p:spPr>
          <a:xfrm>
            <a:off x="650875" y="600925"/>
            <a:ext cx="10972800" cy="1224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00"/>
              <a:buNone/>
            </a:pPr>
            <a:r>
              <a:rPr lang="en-US"/>
              <a:t>Stimulus Funding Sources</a:t>
            </a:r>
            <a:endParaRPr/>
          </a:p>
          <a:p>
            <a:pPr indent="0" lvl="0" marL="0" rtl="0" algn="l">
              <a:spcBef>
                <a:spcPts val="0"/>
              </a:spcBef>
              <a:spcAft>
                <a:spcPts val="0"/>
              </a:spcAft>
              <a:buSzPts val="1400"/>
              <a:buNone/>
            </a:pPr>
            <a:r>
              <a:rPr b="1" i="0" lang="en-US" sz="4000"/>
              <a:t>Small Business Access to Capital</a:t>
            </a:r>
            <a:endParaRPr/>
          </a:p>
        </p:txBody>
      </p:sp>
      <p:sp>
        <p:nvSpPr>
          <p:cNvPr id="116" name="Google Shape;116;ge66ee5e4c9_0_86"/>
          <p:cNvSpPr txBox="1"/>
          <p:nvPr>
            <p:ph idx="1" type="body"/>
          </p:nvPr>
        </p:nvSpPr>
        <p:spPr>
          <a:xfrm>
            <a:off x="650875" y="1825525"/>
            <a:ext cx="10972800" cy="70764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Clr>
                <a:schemeClr val="lt2"/>
              </a:buClr>
              <a:buSzPts val="3000"/>
              <a:buChar char="●"/>
            </a:pPr>
            <a:r>
              <a:rPr lang="en-US">
                <a:solidFill>
                  <a:schemeClr val="lt2"/>
                </a:solidFill>
              </a:rPr>
              <a:t>State Small Business Credit Initiative (ARPA)</a:t>
            </a:r>
            <a:endParaRPr>
              <a:solidFill>
                <a:schemeClr val="lt2"/>
              </a:solidFill>
            </a:endParaRPr>
          </a:p>
          <a:p>
            <a:pPr indent="-419100" lvl="0" marL="457200" rtl="0" algn="l">
              <a:lnSpc>
                <a:spcPct val="115000"/>
              </a:lnSpc>
              <a:spcBef>
                <a:spcPts val="0"/>
              </a:spcBef>
              <a:spcAft>
                <a:spcPts val="0"/>
              </a:spcAft>
              <a:buClr>
                <a:schemeClr val="lt2"/>
              </a:buClr>
              <a:buSzPts val="3000"/>
              <a:buChar char="●"/>
            </a:pPr>
            <a:r>
              <a:rPr lang="en-US">
                <a:solidFill>
                  <a:schemeClr val="lt2"/>
                </a:solidFill>
              </a:rPr>
              <a:t>CO preliminary allocation: $75,866,772, one-time allocation</a:t>
            </a:r>
            <a:endParaRPr>
              <a:solidFill>
                <a:schemeClr val="lt2"/>
              </a:solidFill>
            </a:endParaRPr>
          </a:p>
          <a:p>
            <a:pPr indent="-419100" lvl="0" marL="457200" rtl="0" algn="l">
              <a:lnSpc>
                <a:spcPct val="115000"/>
              </a:lnSpc>
              <a:spcBef>
                <a:spcPts val="1000"/>
              </a:spcBef>
              <a:spcAft>
                <a:spcPts val="0"/>
              </a:spcAft>
              <a:buClr>
                <a:schemeClr val="lt2"/>
              </a:buClr>
              <a:buSzPts val="3000"/>
              <a:buChar char="●"/>
            </a:pPr>
            <a:r>
              <a:rPr lang="en-US">
                <a:solidFill>
                  <a:schemeClr val="lt2"/>
                </a:solidFill>
              </a:rPr>
              <a:t>Applications will open in early 2022</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Increase capacity of existing programs that provide access to capital for new and growing businesses.</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Potentially used to bolster support for CLIMBER, Startup Loan Fund, Venture Capital, etc.</a:t>
            </a:r>
            <a:endParaRPr>
              <a:solidFill>
                <a:schemeClr val="lt2"/>
              </a:solidFill>
            </a:endParaRPr>
          </a:p>
          <a:p>
            <a:pPr indent="0" lvl="0" marL="457200" rtl="0" algn="l">
              <a:lnSpc>
                <a:spcPct val="115000"/>
              </a:lnSpc>
              <a:spcBef>
                <a:spcPts val="1000"/>
              </a:spcBef>
              <a:spcAft>
                <a:spcPts val="0"/>
              </a:spcAft>
              <a:buNone/>
            </a:pPr>
            <a:r>
              <a:rPr lang="en-US">
                <a:solidFill>
                  <a:schemeClr val="lt2"/>
                </a:solidFill>
              </a:rPr>
              <a:t>Expands funding for underserved, socially and economically disadvantaged individuals.</a:t>
            </a:r>
            <a:endParaRPr>
              <a:solidFill>
                <a:schemeClr val="lt2"/>
              </a:solidFill>
            </a:endParaRPr>
          </a:p>
          <a:p>
            <a:pPr indent="0" lvl="0" marL="457200" rtl="0" algn="l">
              <a:lnSpc>
                <a:spcPct val="115000"/>
              </a:lnSpc>
              <a:spcBef>
                <a:spcPts val="1000"/>
              </a:spcBef>
              <a:spcAft>
                <a:spcPts val="0"/>
              </a:spcAft>
              <a:buNone/>
            </a:pPr>
            <a:r>
              <a:t/>
            </a:r>
            <a:endParaRPr>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2019-05-14T13:59:43Z</dcterms:created>
  <dc:creator>Bryant, Natriece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0x0101008E083E6299981A4DB5A772BF07AD851C</vt:lpwstr>
  </property>
</Properties>
</file>