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6" r:id="rId4"/>
    <p:sldMasterId id="2147483677"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c48b8d5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c48b8d5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8a81b196cf_1_1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Trebuchet MS"/>
              <a:ea typeface="Trebuchet MS"/>
              <a:cs typeface="Trebuchet MS"/>
              <a:sym typeface="Trebuchet MS"/>
            </a:endParaRPr>
          </a:p>
          <a:p>
            <a:pPr indent="-304800" lvl="0" marL="4572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COVID-19 is the stress we are responding to, but we need to define its impacts more specifically. Some of these were impacts before that have just been exacerbated now. </a:t>
            </a:r>
            <a:endParaRPr sz="1200">
              <a:latin typeface="Trebuchet MS"/>
              <a:ea typeface="Trebuchet MS"/>
              <a:cs typeface="Trebuchet MS"/>
              <a:sym typeface="Trebuchet MS"/>
            </a:endParaRPr>
          </a:p>
          <a:p>
            <a:pPr indent="-304800" lvl="0" marL="457200" rtl="0" algn="l">
              <a:lnSpc>
                <a:spcPct val="115000"/>
              </a:lnSpc>
              <a:spcBef>
                <a:spcPts val="0"/>
              </a:spcBef>
              <a:spcAft>
                <a:spcPts val="0"/>
              </a:spcAft>
              <a:buSzPts val="1200"/>
              <a:buFont typeface="Trebuchet MS"/>
              <a:buChar char="●"/>
            </a:pPr>
            <a:r>
              <a:rPr b="1" lang="en" sz="1200">
                <a:latin typeface="Trebuchet MS"/>
                <a:ea typeface="Trebuchet MS"/>
                <a:cs typeface="Trebuchet MS"/>
                <a:sym typeface="Trebuchet MS"/>
              </a:rPr>
              <a:t>*We think good old fashioned dot voting is a great way to prioritize.*</a:t>
            </a:r>
            <a:endParaRPr sz="1200">
              <a:latin typeface="Trebuchet MS"/>
              <a:ea typeface="Trebuchet MS"/>
              <a:cs typeface="Trebuchet MS"/>
              <a:sym typeface="Trebuchet MS"/>
            </a:endParaRPr>
          </a:p>
        </p:txBody>
      </p:sp>
      <p:sp>
        <p:nvSpPr>
          <p:cNvPr id="230" name="Google Shape;230;g8a81b196cf_1_111: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8a9430dbda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8a9430dbda_0_0: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8a9430dbda_0_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311150" lvl="1" marL="914400" rtl="0" algn="l">
              <a:lnSpc>
                <a:spcPct val="115000"/>
              </a:lnSpc>
              <a:spcBef>
                <a:spcPts val="0"/>
              </a:spcBef>
              <a:spcAft>
                <a:spcPts val="0"/>
              </a:spcAft>
              <a:buSzPts val="1300"/>
              <a:buFont typeface="Trebuchet MS"/>
              <a:buChar char="○"/>
            </a:pPr>
            <a:r>
              <a:rPr lang="en" sz="1300">
                <a:latin typeface="Trebuchet MS"/>
                <a:ea typeface="Trebuchet MS"/>
                <a:cs typeface="Trebuchet MS"/>
                <a:sym typeface="Trebuchet MS"/>
              </a:rPr>
              <a:t>**Both values and vision need to become practice. Not just statements. Everything should align with them and work towards them**</a:t>
            </a:r>
            <a:endParaRPr sz="1300">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b="1" lang="en" sz="1400">
                <a:latin typeface="Trebuchet MS"/>
                <a:ea typeface="Trebuchet MS"/>
                <a:cs typeface="Trebuchet MS"/>
                <a:sym typeface="Trebuchet MS"/>
              </a:rPr>
              <a:t>Action planning</a:t>
            </a:r>
            <a:r>
              <a:rPr lang="en" sz="1400">
                <a:latin typeface="Trebuchet MS"/>
                <a:ea typeface="Trebuchet MS"/>
                <a:cs typeface="Trebuchet MS"/>
                <a:sym typeface="Trebuchet MS"/>
              </a:rPr>
              <a:t>-steps to get to strategies</a:t>
            </a:r>
            <a:endParaRPr sz="1400">
              <a:latin typeface="Trebuchet MS"/>
              <a:ea typeface="Trebuchet MS"/>
              <a:cs typeface="Trebuchet MS"/>
              <a:sym typeface="Trebuchet MS"/>
            </a:endParaRPr>
          </a:p>
          <a:p>
            <a:pPr indent="-317500" lvl="2" marL="1371600" rtl="0" algn="l">
              <a:lnSpc>
                <a:spcPct val="115000"/>
              </a:lnSpc>
              <a:spcBef>
                <a:spcPts val="0"/>
              </a:spcBef>
              <a:spcAft>
                <a:spcPts val="0"/>
              </a:spcAft>
              <a:buSzPts val="1400"/>
              <a:buFont typeface="Trebuchet MS"/>
              <a:buChar char="■"/>
            </a:pPr>
            <a:r>
              <a:rPr lang="en" sz="1400">
                <a:latin typeface="Trebuchet MS"/>
                <a:ea typeface="Trebuchet MS"/>
                <a:cs typeface="Trebuchet MS"/>
                <a:sym typeface="Trebuchet MS"/>
              </a:rPr>
              <a:t>Role mapping-who is in charge of moving strategies and action forward </a:t>
            </a:r>
            <a:endParaRPr sz="1400">
              <a:latin typeface="Trebuchet MS"/>
              <a:ea typeface="Trebuchet MS"/>
              <a:cs typeface="Trebuchet MS"/>
              <a:sym typeface="Trebuchet MS"/>
            </a:endParaRPr>
          </a:p>
          <a:p>
            <a:pPr indent="-317500" lvl="3" marL="1828800" rtl="0" algn="l">
              <a:lnSpc>
                <a:spcPct val="115000"/>
              </a:lnSpc>
              <a:spcBef>
                <a:spcPts val="0"/>
              </a:spcBef>
              <a:spcAft>
                <a:spcPts val="0"/>
              </a:spcAft>
              <a:buSzPts val="1400"/>
              <a:buFont typeface="Trebuchet MS"/>
              <a:buChar char="●"/>
            </a:pPr>
            <a:r>
              <a:rPr lang="en" sz="1400">
                <a:latin typeface="Trebuchet MS"/>
                <a:ea typeface="Trebuchet MS"/>
                <a:cs typeface="Trebuchet MS"/>
                <a:sym typeface="Trebuchet MS"/>
              </a:rPr>
              <a:t>Build teams around strategies. Teams should come from across departments and build on skills and expertise </a:t>
            </a:r>
            <a:endParaRPr sz="1400">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b="1" lang="en" sz="1400">
                <a:latin typeface="Trebuchet MS"/>
                <a:ea typeface="Trebuchet MS"/>
                <a:cs typeface="Trebuchet MS"/>
                <a:sym typeface="Trebuchet MS"/>
              </a:rPr>
              <a:t>Rapid evaluation</a:t>
            </a:r>
            <a:endParaRPr b="1" sz="1400">
              <a:latin typeface="Trebuchet MS"/>
              <a:ea typeface="Trebuchet MS"/>
              <a:cs typeface="Trebuchet MS"/>
              <a:sym typeface="Trebuchet MS"/>
            </a:endParaRPr>
          </a:p>
          <a:p>
            <a:pPr indent="-317500" lvl="2" marL="1371600" rtl="0" algn="l">
              <a:lnSpc>
                <a:spcPct val="115000"/>
              </a:lnSpc>
              <a:spcBef>
                <a:spcPts val="0"/>
              </a:spcBef>
              <a:spcAft>
                <a:spcPts val="0"/>
              </a:spcAft>
              <a:buSzPts val="1400"/>
              <a:buFont typeface="Trebuchet MS"/>
              <a:buChar char="■"/>
            </a:pPr>
            <a:r>
              <a:rPr lang="en" sz="1400">
                <a:latin typeface="Trebuchet MS"/>
                <a:ea typeface="Trebuchet MS"/>
                <a:cs typeface="Trebuchet MS"/>
                <a:sym typeface="Trebuchet MS"/>
              </a:rPr>
              <a:t>Strategies should be the route to the destination, but not locked in to ways to get there, maintain flexibility in path </a:t>
            </a:r>
            <a:endParaRPr sz="1400">
              <a:latin typeface="Trebuchet MS"/>
              <a:ea typeface="Trebuchet MS"/>
              <a:cs typeface="Trebuchet MS"/>
              <a:sym typeface="Trebuchet MS"/>
            </a:endParaRPr>
          </a:p>
          <a:p>
            <a:pPr indent="-317500" lvl="2" marL="1371600" rtl="0" algn="l">
              <a:lnSpc>
                <a:spcPct val="115000"/>
              </a:lnSpc>
              <a:spcBef>
                <a:spcPts val="0"/>
              </a:spcBef>
              <a:spcAft>
                <a:spcPts val="0"/>
              </a:spcAft>
              <a:buSzPts val="1400"/>
              <a:buFont typeface="Trebuchet MS"/>
              <a:buChar char="■"/>
            </a:pPr>
            <a:r>
              <a:rPr lang="en" sz="1400">
                <a:latin typeface="Trebuchet MS"/>
                <a:ea typeface="Trebuchet MS"/>
                <a:cs typeface="Trebuchet MS"/>
                <a:sym typeface="Trebuchet MS"/>
              </a:rPr>
              <a:t>Develop milestones to measure progress towards the destination </a:t>
            </a:r>
            <a:endParaRPr sz="1400">
              <a:latin typeface="Trebuchet MS"/>
              <a:ea typeface="Trebuchet MS"/>
              <a:cs typeface="Trebuchet MS"/>
              <a:sym typeface="Trebuchet MS"/>
            </a:endParaRPr>
          </a:p>
          <a:p>
            <a:pPr indent="-317500" lvl="2" marL="1371600" rtl="0" algn="l">
              <a:lnSpc>
                <a:spcPct val="115000"/>
              </a:lnSpc>
              <a:spcBef>
                <a:spcPts val="0"/>
              </a:spcBef>
              <a:spcAft>
                <a:spcPts val="0"/>
              </a:spcAft>
              <a:buSzPts val="1400"/>
              <a:buFont typeface="Trebuchet MS"/>
              <a:buChar char="■"/>
            </a:pPr>
            <a:r>
              <a:rPr lang="en" sz="1400">
                <a:latin typeface="Trebuchet MS"/>
                <a:ea typeface="Trebuchet MS"/>
                <a:cs typeface="Trebuchet MS"/>
                <a:sym typeface="Trebuchet MS"/>
              </a:rPr>
              <a:t>Build process for monthly evaluation of progress and whether conditions have changed and need to rethink actions </a:t>
            </a:r>
            <a:endParaRPr sz="1400">
              <a:latin typeface="Trebuchet MS"/>
              <a:ea typeface="Trebuchet MS"/>
              <a:cs typeface="Trebuchet MS"/>
              <a:sym typeface="Trebuchet MS"/>
            </a:endParaRPr>
          </a:p>
        </p:txBody>
      </p:sp>
      <p:sp>
        <p:nvSpPr>
          <p:cNvPr id="243" name="Google Shape;243;g8a9430dbda_0_13: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8a9430dbda_0_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8a9430dbda_0_1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8a9430dbda_0_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8a9430dbda_0_26: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9218b2ea01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9218b2ea01_0_0: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8bd78d7a88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8bd78d7a88_0_0: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8fd996a89c_8_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8fd996a89c_8_1: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90f6ae1522_1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90f6ae1522_1_0: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9107ae7736_4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g9107ae7736_4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8a81b196cf_1_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8a81b196cf_1_78: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9107ae7736_4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g9107ae7736_4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9107ae7736_4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g9107ae7736_4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9107ae7736_4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g9107ae7736_4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9107ae7736_4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g9107ae7736_4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9107ae7736_4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g9107ae7736_4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9107ae7736_4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g9107ae7736_4_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9107ae7736_4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g9107ae7736_4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9107ae7736_4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g9107ae7736_4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8a81b196cf_1_6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8a81b196cf_1_6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8a81b196cf_1_3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8a81b196cf_1_38: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8a81b196cf_1_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8a81b196cf_1_87: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8a81b196cf_1_10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8a81b196cf_1_100: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8a81b196cf_1_9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latin typeface="Trebuchet MS"/>
                <a:ea typeface="Trebuchet MS"/>
                <a:cs typeface="Trebuchet MS"/>
                <a:sym typeface="Trebuchet MS"/>
              </a:rPr>
              <a:t>Your organization should start by defining its values and vision in recovery, in order to define where you want to end up and identify potential opportunities along the way. </a:t>
            </a:r>
            <a:endParaRPr sz="1200">
              <a:latin typeface="Trebuchet MS"/>
              <a:ea typeface="Trebuchet MS"/>
              <a:cs typeface="Trebuchet MS"/>
              <a:sym typeface="Trebuchet MS"/>
            </a:endParaRPr>
          </a:p>
          <a:p>
            <a:pPr indent="-304800" lvl="0" marL="4572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Define values-What’s our purpose? What do we do well? </a:t>
            </a:r>
            <a:endParaRPr sz="1200">
              <a:latin typeface="Trebuchet MS"/>
              <a:ea typeface="Trebuchet MS"/>
              <a:cs typeface="Trebuchet MS"/>
              <a:sym typeface="Trebuchet MS"/>
            </a:endParaRPr>
          </a:p>
          <a:p>
            <a:pPr indent="-304800" lvl="1" marL="9144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How does what we do well adapt or fill gaps during recovery?  </a:t>
            </a:r>
            <a:endParaRPr sz="1200">
              <a:latin typeface="Trebuchet MS"/>
              <a:ea typeface="Trebuchet MS"/>
              <a:cs typeface="Trebuchet MS"/>
              <a:sym typeface="Trebuchet MS"/>
            </a:endParaRPr>
          </a:p>
          <a:p>
            <a:pPr indent="-304800" lvl="1" marL="9144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Your values should drive how you do businesses</a:t>
            </a:r>
            <a:endParaRPr sz="1200">
              <a:latin typeface="Trebuchet MS"/>
              <a:ea typeface="Trebuchet MS"/>
              <a:cs typeface="Trebuchet MS"/>
              <a:sym typeface="Trebuchet MS"/>
            </a:endParaRPr>
          </a:p>
          <a:p>
            <a:pPr indent="-304800" lvl="0" marL="4572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Define vision-Where do we want to go in COVID-19 recovery-exactly? </a:t>
            </a:r>
            <a:endParaRPr sz="1200">
              <a:latin typeface="Trebuchet MS"/>
              <a:ea typeface="Trebuchet MS"/>
              <a:cs typeface="Trebuchet MS"/>
              <a:sym typeface="Trebuchet MS"/>
            </a:endParaRPr>
          </a:p>
          <a:p>
            <a:pPr indent="-304800" lvl="1" marL="9144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What will our community look like when the pandemic is over? </a:t>
            </a:r>
            <a:endParaRPr sz="1200">
              <a:solidFill>
                <a:schemeClr val="hlink"/>
              </a:solidFill>
              <a:latin typeface="Trebuchet MS"/>
              <a:ea typeface="Trebuchet MS"/>
              <a:cs typeface="Trebuchet MS"/>
              <a:sym typeface="Trebuchet MS"/>
            </a:endParaRPr>
          </a:p>
          <a:p>
            <a:pPr indent="-304800" lvl="2" marL="13716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Consider different aspects of your community such as businesses, residents quality of life, infrastructure, natural resources etc. </a:t>
            </a:r>
            <a:endParaRPr sz="1200">
              <a:latin typeface="Trebuchet MS"/>
              <a:ea typeface="Trebuchet MS"/>
              <a:cs typeface="Trebuchet MS"/>
              <a:sym typeface="Trebuchet MS"/>
            </a:endParaRPr>
          </a:p>
          <a:p>
            <a:pPr indent="-304800" lvl="1" marL="9144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Don’t be bound by convention and think your vision needs to be one sentence. Maybe it’s a set of phrases. Maybe it’s a few sentences. </a:t>
            </a:r>
            <a:endParaRPr sz="1200">
              <a:latin typeface="Trebuchet MS"/>
              <a:ea typeface="Trebuchet MS"/>
              <a:cs typeface="Trebuchet MS"/>
              <a:sym typeface="Trebuchet MS"/>
            </a:endParaRPr>
          </a:p>
          <a:p>
            <a:pPr indent="-304800" lvl="1" marL="9144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Get specific in your vision. It needs to be descriptive enough that it’s something that can be attained.  </a:t>
            </a:r>
            <a:endParaRPr sz="1200">
              <a:latin typeface="Trebuchet MS"/>
              <a:ea typeface="Trebuchet MS"/>
              <a:cs typeface="Trebuchet MS"/>
              <a:sym typeface="Trebuchet MS"/>
            </a:endParaRPr>
          </a:p>
          <a:p>
            <a:pPr indent="-304800" lvl="2" marL="13716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Instead of “thriving businesses” as an end vision for recovery, think of things that will ensure they thrive. </a:t>
            </a:r>
            <a:endParaRPr sz="1200">
              <a:latin typeface="Trebuchet MS"/>
              <a:ea typeface="Trebuchet MS"/>
              <a:cs typeface="Trebuchet MS"/>
              <a:sym typeface="Trebuchet MS"/>
            </a:endParaRPr>
          </a:p>
          <a:p>
            <a:pPr indent="-311150" lvl="3" marL="1828800" rtl="0" algn="l">
              <a:lnSpc>
                <a:spcPct val="115000"/>
              </a:lnSpc>
              <a:spcBef>
                <a:spcPts val="0"/>
              </a:spcBef>
              <a:spcAft>
                <a:spcPts val="0"/>
              </a:spcAft>
              <a:buSzPts val="1300"/>
              <a:buFont typeface="Trebuchet MS"/>
              <a:buChar char="●"/>
            </a:pPr>
            <a:r>
              <a:rPr lang="en" sz="1200">
                <a:latin typeface="Trebuchet MS"/>
                <a:ea typeface="Trebuchet MS"/>
                <a:cs typeface="Trebuchet MS"/>
                <a:sym typeface="Trebuchet MS"/>
              </a:rPr>
              <a:t>Example-Small businesses are fiscally stable, adapting to change, and partner with each other and local government, in order to thrive.</a:t>
            </a:r>
            <a:r>
              <a:rPr lang="en" sz="1300">
                <a:latin typeface="Trebuchet MS"/>
                <a:ea typeface="Trebuchet MS"/>
                <a:cs typeface="Trebuchet MS"/>
                <a:sym typeface="Trebuchet MS"/>
              </a:rPr>
              <a:t>  </a:t>
            </a:r>
            <a:endParaRPr sz="1200">
              <a:latin typeface="Trebuchet MS"/>
              <a:ea typeface="Trebuchet MS"/>
              <a:cs typeface="Trebuchet MS"/>
              <a:sym typeface="Trebuchet MS"/>
            </a:endParaRPr>
          </a:p>
        </p:txBody>
      </p:sp>
      <p:sp>
        <p:nvSpPr>
          <p:cNvPr id="212" name="Google Shape;212;g8a81b196cf_1_93: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8a9430dbda_0_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Trebuchet MS"/>
              <a:buChar char="●"/>
            </a:pPr>
            <a:r>
              <a:rPr lang="en" sz="1200">
                <a:latin typeface="Trebuchet MS"/>
                <a:ea typeface="Trebuchet MS"/>
                <a:cs typeface="Trebuchet MS"/>
                <a:sym typeface="Trebuchet MS"/>
              </a:rPr>
              <a:t>ed?  Is there a role for these partnerships going forward, beyond COVID-19, that will help with better and more effective government? </a:t>
            </a:r>
            <a:endParaRPr sz="1200">
              <a:latin typeface="Trebuchet MS"/>
              <a:ea typeface="Trebuchet MS"/>
              <a:cs typeface="Trebuchet MS"/>
              <a:sym typeface="Trebuchet MS"/>
            </a:endParaRPr>
          </a:p>
          <a:p>
            <a:pPr indent="-304800" lvl="0" marL="457200" rtl="0" algn="l">
              <a:lnSpc>
                <a:spcPct val="115000"/>
              </a:lnSpc>
              <a:spcBef>
                <a:spcPts val="0"/>
              </a:spcBef>
              <a:spcAft>
                <a:spcPts val="0"/>
              </a:spcAft>
              <a:buSzPts val="1200"/>
              <a:buFont typeface="Trebuchet MS"/>
              <a:buChar char="●"/>
            </a:pPr>
            <a:r>
              <a:rPr b="1" lang="en" sz="1200">
                <a:latin typeface="Trebuchet MS"/>
                <a:ea typeface="Trebuchet MS"/>
                <a:cs typeface="Trebuchet MS"/>
                <a:sym typeface="Trebuchet MS"/>
              </a:rPr>
              <a:t>Recommendation: form a resilience and recovery team</a:t>
            </a:r>
            <a:r>
              <a:rPr lang="en" sz="1200">
                <a:latin typeface="Trebuchet MS"/>
                <a:ea typeface="Trebuchet MS"/>
                <a:cs typeface="Trebuchet MS"/>
                <a:sym typeface="Trebuchet MS"/>
              </a:rPr>
              <a:t> </a:t>
            </a:r>
            <a:endParaRPr sz="1200">
              <a:latin typeface="Trebuchet MS"/>
              <a:ea typeface="Trebuchet MS"/>
              <a:cs typeface="Trebuchet MS"/>
              <a:sym typeface="Trebuchet MS"/>
            </a:endParaRPr>
          </a:p>
          <a:p>
            <a:pPr indent="-304800" lvl="0" marL="914400" rtl="0" algn="l">
              <a:spcBef>
                <a:spcPts val="0"/>
              </a:spcBef>
              <a:spcAft>
                <a:spcPts val="0"/>
              </a:spcAft>
              <a:buSzPts val="1200"/>
              <a:buFont typeface="Trebuchet MS"/>
              <a:buChar char="●"/>
            </a:pPr>
            <a:r>
              <a:rPr b="1" lang="en" sz="1200">
                <a:latin typeface="Trebuchet MS"/>
                <a:ea typeface="Trebuchet MS"/>
                <a:cs typeface="Trebuchet MS"/>
                <a:sym typeface="Trebuchet MS"/>
              </a:rPr>
              <a:t>Who should lead</a:t>
            </a:r>
            <a:r>
              <a:rPr lang="en" sz="1200">
                <a:latin typeface="Trebuchet MS"/>
                <a:ea typeface="Trebuchet MS"/>
                <a:cs typeface="Trebuchet MS"/>
                <a:sym typeface="Trebuchet MS"/>
              </a:rPr>
              <a:t>: county/local government</a:t>
            </a:r>
            <a:endParaRPr sz="1200">
              <a:latin typeface="Trebuchet MS"/>
              <a:ea typeface="Trebuchet MS"/>
              <a:cs typeface="Trebuchet MS"/>
              <a:sym typeface="Trebuchet MS"/>
            </a:endParaRPr>
          </a:p>
          <a:p>
            <a:pPr indent="-304800" lvl="0" marL="914400" rtl="0" algn="l">
              <a:spcBef>
                <a:spcPts val="0"/>
              </a:spcBef>
              <a:spcAft>
                <a:spcPts val="0"/>
              </a:spcAft>
              <a:buSzPts val="1200"/>
              <a:buFont typeface="Trebuchet MS"/>
              <a:buChar char="●"/>
            </a:pPr>
            <a:r>
              <a:rPr b="1" lang="en" sz="1200">
                <a:latin typeface="Trebuchet MS"/>
                <a:ea typeface="Trebuchet MS"/>
                <a:cs typeface="Trebuchet MS"/>
                <a:sym typeface="Trebuchet MS"/>
              </a:rPr>
              <a:t>Stakeholders should include</a:t>
            </a:r>
            <a:r>
              <a:rPr lang="en" sz="1200">
                <a:latin typeface="Trebuchet MS"/>
                <a:ea typeface="Trebuchet MS"/>
                <a:cs typeface="Trebuchet MS"/>
                <a:sym typeface="Trebuchet MS"/>
              </a:rPr>
              <a:t>: </a:t>
            </a:r>
            <a:endParaRPr sz="1200">
              <a:latin typeface="Trebuchet MS"/>
              <a:ea typeface="Trebuchet MS"/>
              <a:cs typeface="Trebuchet MS"/>
              <a:sym typeface="Trebuchet MS"/>
            </a:endParaRPr>
          </a:p>
          <a:p>
            <a:pPr indent="-304800" lvl="1" marL="1371600" rtl="0" algn="l">
              <a:spcBef>
                <a:spcPts val="0"/>
              </a:spcBef>
              <a:spcAft>
                <a:spcPts val="0"/>
              </a:spcAft>
              <a:buSzPts val="1200"/>
              <a:buFont typeface="Trebuchet MS"/>
              <a:buChar char="○"/>
            </a:pPr>
            <a:r>
              <a:rPr lang="en" sz="1200">
                <a:latin typeface="Trebuchet MS"/>
                <a:ea typeface="Trebuchet MS"/>
                <a:cs typeface="Trebuchet MS"/>
                <a:sym typeface="Trebuchet MS"/>
              </a:rPr>
              <a:t>Elected officials, municipal and county staff, emergency management, public health, economic </a:t>
            </a:r>
            <a:r>
              <a:rPr lang="en" sz="1200">
                <a:latin typeface="Trebuchet MS"/>
                <a:ea typeface="Trebuchet MS"/>
                <a:cs typeface="Trebuchet MS"/>
                <a:sym typeface="Trebuchet MS"/>
              </a:rPr>
              <a:t>development</a:t>
            </a:r>
            <a:r>
              <a:rPr lang="en" sz="1200">
                <a:latin typeface="Trebuchet MS"/>
                <a:ea typeface="Trebuchet MS"/>
                <a:cs typeface="Trebuchet MS"/>
                <a:sym typeface="Trebuchet MS"/>
              </a:rPr>
              <a:t> organizations, school districts, higher education, members of the community who represent diverse industries/businesses, local chamber of commerce, any non-profits who support work locally and regionally, private sector technical experts - </a:t>
            </a:r>
            <a:r>
              <a:rPr lang="en" sz="1200">
                <a:latin typeface="Trebuchet MS"/>
                <a:ea typeface="Trebuchet MS"/>
                <a:cs typeface="Trebuchet MS"/>
                <a:sym typeface="Trebuchet MS"/>
              </a:rPr>
              <a:t>natural resources, lenders, tourism,</a:t>
            </a:r>
            <a:r>
              <a:rPr lang="en" sz="1200">
                <a:latin typeface="Trebuchet MS"/>
                <a:ea typeface="Trebuchet MS"/>
                <a:cs typeface="Trebuchet MS"/>
                <a:sym typeface="Trebuchet MS"/>
              </a:rPr>
              <a:t> etc.</a:t>
            </a:r>
            <a:endParaRPr/>
          </a:p>
        </p:txBody>
      </p:sp>
      <p:sp>
        <p:nvSpPr>
          <p:cNvPr id="218" name="Google Shape;218;g8a9430dbda_0_8: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8a81b196cf_1_1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latin typeface="Trebuchet MS"/>
                <a:ea typeface="Trebuchet MS"/>
                <a:cs typeface="Trebuchet MS"/>
                <a:sym typeface="Trebuchet MS"/>
              </a:rPr>
              <a:t>The unknown and uncertain nature of COVID-19 gives us the opportunity to try things, reimagine aspects of our community, and even accelerate our community forward in some ways. </a:t>
            </a:r>
            <a:endParaRPr/>
          </a:p>
        </p:txBody>
      </p:sp>
      <p:sp>
        <p:nvSpPr>
          <p:cNvPr id="224" name="Google Shape;224;g8a81b196cf_1_11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3" name="Shape 53"/>
        <p:cNvGrpSpPr/>
        <p:nvPr/>
      </p:nvGrpSpPr>
      <p:grpSpPr>
        <a:xfrm>
          <a:off x="0" y="0"/>
          <a:ext cx="0" cy="0"/>
          <a:chOff x="0" y="0"/>
          <a:chExt cx="0" cy="0"/>
        </a:xfrm>
      </p:grpSpPr>
      <p:sp>
        <p:nvSpPr>
          <p:cNvPr id="54" name="Google Shape;54;p14"/>
          <p:cNvSpPr txBox="1"/>
          <p:nvPr>
            <p:ph type="title"/>
          </p:nvPr>
        </p:nvSpPr>
        <p:spPr>
          <a:xfrm>
            <a:off x="446484" y="763488"/>
            <a:ext cx="7715100" cy="1205400"/>
          </a:xfrm>
          <a:prstGeom prst="rect">
            <a:avLst/>
          </a:prstGeom>
          <a:noFill/>
          <a:ln>
            <a:noFill/>
          </a:ln>
        </p:spPr>
        <p:txBody>
          <a:bodyPr anchorCtr="0" anchor="b" bIns="29450" lIns="58925" spcFirstLastPara="1" rIns="58925" wrap="square" tIns="29450">
            <a:noAutofit/>
          </a:bodyPr>
          <a:lstStyle>
            <a:lvl1pPr lvl="0" marR="0" rtl="0" algn="l">
              <a:spcBef>
                <a:spcPts val="0"/>
              </a:spcBef>
              <a:spcAft>
                <a:spcPts val="0"/>
              </a:spcAft>
              <a:buSzPts val="900"/>
              <a:buNone/>
              <a:defRPr b="0" i="1" sz="3900" u="none" cap="none" strike="noStrike">
                <a:solidFill>
                  <a:schemeClr val="lt2"/>
                </a:solidFill>
                <a:latin typeface="Trebuchet MS"/>
                <a:ea typeface="Trebuchet MS"/>
                <a:cs typeface="Trebuchet MS"/>
                <a:sym typeface="Trebuchet MS"/>
              </a:defRPr>
            </a:lvl1pPr>
            <a:lvl2pPr lvl="1"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2pPr>
            <a:lvl3pPr lvl="2"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3pPr>
            <a:lvl4pPr lvl="3"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4pPr>
            <a:lvl5pPr lvl="4"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5pPr>
            <a:lvl6pPr lvl="5"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6pPr>
            <a:lvl7pPr lvl="6"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7pPr>
            <a:lvl8pPr lvl="7"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8pPr>
            <a:lvl9pPr lvl="8"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9pPr>
          </a:lstStyle>
          <a:p/>
        </p:txBody>
      </p:sp>
      <p:sp>
        <p:nvSpPr>
          <p:cNvPr id="55" name="Google Shape;55;p14"/>
          <p:cNvSpPr txBox="1"/>
          <p:nvPr>
            <p:ph idx="1" type="body"/>
          </p:nvPr>
        </p:nvSpPr>
        <p:spPr>
          <a:xfrm>
            <a:off x="457647" y="2049363"/>
            <a:ext cx="7715100" cy="2411100"/>
          </a:xfrm>
          <a:prstGeom prst="rect">
            <a:avLst/>
          </a:prstGeom>
          <a:noFill/>
          <a:ln>
            <a:noFill/>
          </a:ln>
        </p:spPr>
        <p:txBody>
          <a:bodyPr anchorCtr="0" anchor="t" bIns="29450" lIns="58925" spcFirstLastPara="1" rIns="58925" wrap="square" tIns="29450">
            <a:noAutofit/>
          </a:bodyPr>
          <a:lstStyle>
            <a:lvl1pPr indent="-228600" lvl="0" marL="457200" marR="0" rtl="0" algn="l">
              <a:spcBef>
                <a:spcPts val="2700"/>
              </a:spcBef>
              <a:spcAft>
                <a:spcPts val="0"/>
              </a:spcAft>
              <a:buSzPts val="900"/>
              <a:buNone/>
              <a:defRPr b="0" i="0" sz="1900" u="none" cap="none" strike="noStrike">
                <a:solidFill>
                  <a:srgbClr val="53585F"/>
                </a:solidFill>
                <a:latin typeface="Trebuchet MS"/>
                <a:ea typeface="Trebuchet MS"/>
                <a:cs typeface="Trebuchet MS"/>
                <a:sym typeface="Trebuchet MS"/>
              </a:defRPr>
            </a:lvl1pPr>
            <a:lvl2pPr indent="-228600" lvl="1" marL="914400" marR="0" rtl="0" algn="l">
              <a:spcBef>
                <a:spcPts val="2700"/>
              </a:spcBef>
              <a:spcAft>
                <a:spcPts val="0"/>
              </a:spcAft>
              <a:buSzPts val="900"/>
              <a:buNone/>
              <a:defRPr b="0" i="0" sz="1900" u="none" cap="none" strike="noStrike">
                <a:solidFill>
                  <a:schemeClr val="lt1"/>
                </a:solidFill>
                <a:latin typeface="Trebuchet MS"/>
                <a:ea typeface="Trebuchet MS"/>
                <a:cs typeface="Trebuchet MS"/>
                <a:sym typeface="Trebuchet MS"/>
              </a:defRPr>
            </a:lvl2pPr>
            <a:lvl3pPr indent="-228600" lvl="2" marL="1371600" marR="0" rtl="0" algn="l">
              <a:spcBef>
                <a:spcPts val="2700"/>
              </a:spcBef>
              <a:spcAft>
                <a:spcPts val="0"/>
              </a:spcAft>
              <a:buSzPts val="900"/>
              <a:buNone/>
              <a:defRPr b="0" i="0" sz="1900" u="none" cap="none" strike="noStrike">
                <a:solidFill>
                  <a:schemeClr val="lt1"/>
                </a:solidFill>
                <a:latin typeface="Trebuchet MS"/>
                <a:ea typeface="Trebuchet MS"/>
                <a:cs typeface="Trebuchet MS"/>
                <a:sym typeface="Trebuchet MS"/>
              </a:defRPr>
            </a:lvl3pPr>
            <a:lvl4pPr indent="-228600" lvl="3" marL="1828800" marR="0" rtl="0" algn="l">
              <a:spcBef>
                <a:spcPts val="2700"/>
              </a:spcBef>
              <a:spcAft>
                <a:spcPts val="0"/>
              </a:spcAft>
              <a:buSzPts val="900"/>
              <a:buNone/>
              <a:defRPr b="0" i="0" sz="1900" u="none" cap="none" strike="noStrike">
                <a:solidFill>
                  <a:schemeClr val="lt1"/>
                </a:solidFill>
                <a:latin typeface="Trebuchet MS"/>
                <a:ea typeface="Trebuchet MS"/>
                <a:cs typeface="Trebuchet MS"/>
                <a:sym typeface="Trebuchet MS"/>
              </a:defRPr>
            </a:lvl4pPr>
            <a:lvl5pPr indent="-228600" lvl="4" marL="2286000" marR="0" rtl="0" algn="l">
              <a:spcBef>
                <a:spcPts val="2700"/>
              </a:spcBef>
              <a:spcAft>
                <a:spcPts val="0"/>
              </a:spcAft>
              <a:buSzPts val="900"/>
              <a:buNone/>
              <a:defRPr b="0" i="0" sz="1900" u="none" cap="none" strike="noStrike">
                <a:solidFill>
                  <a:schemeClr val="lt1"/>
                </a:solidFill>
                <a:latin typeface="Trebuchet MS"/>
                <a:ea typeface="Trebuchet MS"/>
                <a:cs typeface="Trebuchet MS"/>
                <a:sym typeface="Trebuchet MS"/>
              </a:defRPr>
            </a:lvl5pPr>
            <a:lvl6pPr indent="-228600" lvl="5" marL="27432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6pPr>
            <a:lvl7pPr indent="-228600" lvl="6" marL="32004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7pPr>
            <a:lvl8pPr indent="-228600" lvl="7" marL="36576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8pPr>
            <a:lvl9pPr indent="-228600" lvl="8" marL="41148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6" name="Shape 56"/>
        <p:cNvGrpSpPr/>
        <p:nvPr/>
      </p:nvGrpSpPr>
      <p:grpSpPr>
        <a:xfrm>
          <a:off x="0" y="0"/>
          <a:ext cx="0" cy="0"/>
          <a:chOff x="0" y="0"/>
          <a:chExt cx="0" cy="0"/>
        </a:xfrm>
      </p:grpSpPr>
      <p:sp>
        <p:nvSpPr>
          <p:cNvPr id="57" name="Google Shape;57;p15"/>
          <p:cNvSpPr txBox="1"/>
          <p:nvPr>
            <p:ph type="title"/>
          </p:nvPr>
        </p:nvSpPr>
        <p:spPr>
          <a:xfrm>
            <a:off x="446484" y="281285"/>
            <a:ext cx="7715100" cy="659100"/>
          </a:xfrm>
          <a:prstGeom prst="rect">
            <a:avLst/>
          </a:prstGeom>
          <a:noFill/>
          <a:ln>
            <a:noFill/>
          </a:ln>
        </p:spPr>
        <p:txBody>
          <a:bodyPr anchorCtr="0" anchor="t" bIns="29450" lIns="58925" spcFirstLastPara="1" rIns="58925" wrap="square" tIns="29450">
            <a:noAutofit/>
          </a:bodyPr>
          <a:lstStyle>
            <a:lvl1pPr lvl="0" marR="0" rtl="0" algn="l">
              <a:spcBef>
                <a:spcPts val="0"/>
              </a:spcBef>
              <a:spcAft>
                <a:spcPts val="0"/>
              </a:spcAft>
              <a:buSzPts val="900"/>
              <a:buNone/>
              <a:defRPr b="0" i="1" sz="3900" u="none" cap="none" strike="noStrike">
                <a:solidFill>
                  <a:srgbClr val="53585F"/>
                </a:solidFill>
                <a:latin typeface="Trebuchet MS"/>
                <a:ea typeface="Trebuchet MS"/>
                <a:cs typeface="Trebuchet MS"/>
                <a:sym typeface="Trebuchet MS"/>
              </a:defRPr>
            </a:lvl1pPr>
            <a:lvl2pPr lvl="1"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2pPr>
            <a:lvl3pPr lvl="2"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3pPr>
            <a:lvl4pPr lvl="3"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4pPr>
            <a:lvl5pPr lvl="4"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5pPr>
            <a:lvl6pPr lvl="5"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6pPr>
            <a:lvl7pPr lvl="6"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7pPr>
            <a:lvl8pPr lvl="7"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8pPr>
            <a:lvl9pPr lvl="8"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9pPr>
          </a:lstStyle>
          <a:p/>
        </p:txBody>
      </p:sp>
      <p:sp>
        <p:nvSpPr>
          <p:cNvPr id="58" name="Google Shape;58;p15"/>
          <p:cNvSpPr txBox="1"/>
          <p:nvPr>
            <p:ph idx="1" type="body"/>
          </p:nvPr>
        </p:nvSpPr>
        <p:spPr>
          <a:xfrm>
            <a:off x="457647" y="1004590"/>
            <a:ext cx="7715100" cy="3455700"/>
          </a:xfrm>
          <a:prstGeom prst="rect">
            <a:avLst/>
          </a:prstGeom>
          <a:noFill/>
          <a:ln>
            <a:noFill/>
          </a:ln>
        </p:spPr>
        <p:txBody>
          <a:bodyPr anchorCtr="0" anchor="t" bIns="29450" lIns="58925" spcFirstLastPara="1" rIns="58925" wrap="square" tIns="29450">
            <a:noAutofit/>
          </a:bodyPr>
          <a:lstStyle>
            <a:lvl1pPr indent="-228600" lvl="0" marL="457200" marR="0" rtl="0" algn="l">
              <a:spcBef>
                <a:spcPts val="2700"/>
              </a:spcBef>
              <a:spcAft>
                <a:spcPts val="0"/>
              </a:spcAft>
              <a:buSzPts val="900"/>
              <a:buNone/>
              <a:defRPr b="0" i="0" sz="1900" u="none" cap="none" strike="noStrike">
                <a:solidFill>
                  <a:srgbClr val="53585F"/>
                </a:solidFill>
                <a:latin typeface="Trebuchet MS"/>
                <a:ea typeface="Trebuchet MS"/>
                <a:cs typeface="Trebuchet MS"/>
                <a:sym typeface="Trebuchet MS"/>
              </a:defRPr>
            </a:lvl1pPr>
            <a:lvl2pPr indent="-228600" lvl="1" marL="914400" marR="0" rtl="0" algn="l">
              <a:spcBef>
                <a:spcPts val="2700"/>
              </a:spcBef>
              <a:spcAft>
                <a:spcPts val="0"/>
              </a:spcAft>
              <a:buSzPts val="900"/>
              <a:buNone/>
              <a:defRPr b="0" i="0" sz="1900" u="none" cap="none" strike="noStrike">
                <a:solidFill>
                  <a:srgbClr val="53585F"/>
                </a:solidFill>
                <a:latin typeface="Trebuchet MS"/>
                <a:ea typeface="Trebuchet MS"/>
                <a:cs typeface="Trebuchet MS"/>
                <a:sym typeface="Trebuchet MS"/>
              </a:defRPr>
            </a:lvl2pPr>
            <a:lvl3pPr indent="-228600" lvl="2" marL="1371600" marR="0" rtl="0" algn="l">
              <a:spcBef>
                <a:spcPts val="2700"/>
              </a:spcBef>
              <a:spcAft>
                <a:spcPts val="0"/>
              </a:spcAft>
              <a:buSzPts val="900"/>
              <a:buNone/>
              <a:defRPr b="0" i="0" sz="1900" u="none" cap="none" strike="noStrike">
                <a:solidFill>
                  <a:srgbClr val="53585F"/>
                </a:solidFill>
                <a:latin typeface="Trebuchet MS"/>
                <a:ea typeface="Trebuchet MS"/>
                <a:cs typeface="Trebuchet MS"/>
                <a:sym typeface="Trebuchet MS"/>
              </a:defRPr>
            </a:lvl3pPr>
            <a:lvl4pPr indent="-228600" lvl="3" marL="1828800" marR="0" rtl="0" algn="l">
              <a:spcBef>
                <a:spcPts val="2700"/>
              </a:spcBef>
              <a:spcAft>
                <a:spcPts val="0"/>
              </a:spcAft>
              <a:buSzPts val="900"/>
              <a:buNone/>
              <a:defRPr b="0" i="0" sz="1900" u="none" cap="none" strike="noStrike">
                <a:solidFill>
                  <a:srgbClr val="53585F"/>
                </a:solidFill>
                <a:latin typeface="Trebuchet MS"/>
                <a:ea typeface="Trebuchet MS"/>
                <a:cs typeface="Trebuchet MS"/>
                <a:sym typeface="Trebuchet MS"/>
              </a:defRPr>
            </a:lvl4pPr>
            <a:lvl5pPr indent="-228600" lvl="4" marL="2286000" marR="0" rtl="0" algn="l">
              <a:spcBef>
                <a:spcPts val="2700"/>
              </a:spcBef>
              <a:spcAft>
                <a:spcPts val="0"/>
              </a:spcAft>
              <a:buSzPts val="900"/>
              <a:buNone/>
              <a:defRPr b="0" i="0" sz="1900" u="none" cap="none" strike="noStrike">
                <a:solidFill>
                  <a:srgbClr val="53585F"/>
                </a:solidFill>
                <a:latin typeface="Trebuchet MS"/>
                <a:ea typeface="Trebuchet MS"/>
                <a:cs typeface="Trebuchet MS"/>
                <a:sym typeface="Trebuchet MS"/>
              </a:defRPr>
            </a:lvl5pPr>
            <a:lvl6pPr indent="-228600" lvl="5" marL="27432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6pPr>
            <a:lvl7pPr indent="-228600" lvl="6" marL="32004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7pPr>
            <a:lvl8pPr indent="-228600" lvl="7" marL="36576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8pPr>
            <a:lvl9pPr indent="-228600" lvl="8" marL="41148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2_Title and Content">
    <p:spTree>
      <p:nvGrpSpPr>
        <p:cNvPr id="59" name="Shape 59"/>
        <p:cNvGrpSpPr/>
        <p:nvPr/>
      </p:nvGrpSpPr>
      <p:grpSpPr>
        <a:xfrm>
          <a:off x="0" y="0"/>
          <a:ext cx="0" cy="0"/>
          <a:chOff x="0" y="0"/>
          <a:chExt cx="0" cy="0"/>
        </a:xfrm>
      </p:grpSpPr>
      <p:sp>
        <p:nvSpPr>
          <p:cNvPr id="60" name="Google Shape;60;p16"/>
          <p:cNvSpPr txBox="1"/>
          <p:nvPr>
            <p:ph type="title"/>
          </p:nvPr>
        </p:nvSpPr>
        <p:spPr>
          <a:xfrm>
            <a:off x="446513" y="763488"/>
            <a:ext cx="7715100" cy="1205400"/>
          </a:xfrm>
          <a:prstGeom prst="rect">
            <a:avLst/>
          </a:prstGeom>
          <a:noFill/>
          <a:ln>
            <a:noFill/>
          </a:ln>
        </p:spPr>
        <p:txBody>
          <a:bodyPr anchorCtr="0" anchor="b" bIns="58475" lIns="58475" spcFirstLastPara="1" rIns="58475" wrap="square" tIns="58475">
            <a:noAutofit/>
          </a:bodyPr>
          <a:lstStyle>
            <a:lvl1pPr lvl="0" marR="0" rtl="0" algn="l">
              <a:spcBef>
                <a:spcPts val="0"/>
              </a:spcBef>
              <a:spcAft>
                <a:spcPts val="0"/>
              </a:spcAft>
              <a:buClr>
                <a:schemeClr val="lt2"/>
              </a:buClr>
              <a:buSzPts val="900"/>
              <a:buFont typeface="Trebuchet MS"/>
              <a:buNone/>
              <a:defRPr b="1" i="1" sz="2800" u="none" cap="none" strike="noStrike">
                <a:solidFill>
                  <a:schemeClr val="lt2"/>
                </a:solidFill>
                <a:latin typeface="Trebuchet MS"/>
                <a:ea typeface="Trebuchet MS"/>
                <a:cs typeface="Trebuchet MS"/>
                <a:sym typeface="Trebuchet MS"/>
              </a:defRPr>
            </a:lvl1pPr>
            <a:lvl2pPr lvl="1"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2pPr>
            <a:lvl3pPr lvl="2"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3pPr>
            <a:lvl4pPr lvl="3"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4pPr>
            <a:lvl5pPr lvl="4"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5pPr>
            <a:lvl6pPr lvl="5"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6pPr>
            <a:lvl7pPr lvl="6"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7pPr>
            <a:lvl8pPr lvl="7"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8pPr>
            <a:lvl9pPr lvl="8" marR="0" rtl="0" algn="ctr">
              <a:spcBef>
                <a:spcPts val="0"/>
              </a:spcBef>
              <a:spcAft>
                <a:spcPts val="0"/>
              </a:spcAft>
              <a:buClr>
                <a:srgbClr val="FFFFFF"/>
              </a:buClr>
              <a:buSzPts val="900"/>
              <a:buFont typeface="Trebuchet MS"/>
              <a:buNone/>
              <a:defRPr b="1" i="1" sz="2800" u="none" cap="none" strike="noStrike">
                <a:solidFill>
                  <a:srgbClr val="FFFFFF"/>
                </a:solidFill>
                <a:latin typeface="Trebuchet MS"/>
                <a:ea typeface="Trebuchet MS"/>
                <a:cs typeface="Trebuchet MS"/>
                <a:sym typeface="Trebuchet MS"/>
              </a:defRPr>
            </a:lvl9pPr>
          </a:lstStyle>
          <a:p/>
        </p:txBody>
      </p:sp>
      <p:sp>
        <p:nvSpPr>
          <p:cNvPr id="61" name="Google Shape;61;p16"/>
          <p:cNvSpPr txBox="1"/>
          <p:nvPr>
            <p:ph idx="1" type="body"/>
          </p:nvPr>
        </p:nvSpPr>
        <p:spPr>
          <a:xfrm>
            <a:off x="457675" y="2049362"/>
            <a:ext cx="7715100" cy="2411100"/>
          </a:xfrm>
          <a:prstGeom prst="rect">
            <a:avLst/>
          </a:prstGeom>
          <a:noFill/>
          <a:ln>
            <a:noFill/>
          </a:ln>
        </p:spPr>
        <p:txBody>
          <a:bodyPr anchorCtr="0" anchor="t" bIns="58475" lIns="58475" spcFirstLastPara="1" rIns="58475" wrap="square" tIns="58475">
            <a:noAutofit/>
          </a:bodyPr>
          <a:lstStyle>
            <a:lvl1pPr indent="-228600" lvl="0" marL="4572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1pPr>
            <a:lvl2pPr indent="-228600" lvl="1" marL="9144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2pPr>
            <a:lvl3pPr indent="-228600" lvl="2" marL="13716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3pPr>
            <a:lvl4pPr indent="-228600" lvl="3" marL="18288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4pPr>
            <a:lvl5pPr indent="-228600" lvl="4" marL="22860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5pPr>
            <a:lvl6pPr indent="-228600" lvl="5" marL="27432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6pPr>
            <a:lvl7pPr indent="-228600" lvl="6" marL="32004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7pPr>
            <a:lvl8pPr indent="-228600" lvl="7" marL="36576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8pPr>
            <a:lvl9pPr indent="-228600" lvl="8" marL="4114800" marR="0" rtl="0" algn="l">
              <a:spcBef>
                <a:spcPts val="0"/>
              </a:spcBef>
              <a:spcAft>
                <a:spcPts val="0"/>
              </a:spcAft>
              <a:buClr>
                <a:srgbClr val="5C6670"/>
              </a:buClr>
              <a:buSzPts val="900"/>
              <a:buFont typeface="Trebuchet MS"/>
              <a:buNone/>
              <a:defRPr b="0" i="0" sz="1300" u="none" cap="none" strike="noStrike">
                <a:solidFill>
                  <a:srgbClr val="5C6670"/>
                </a:solidFill>
                <a:latin typeface="Trebuchet MS"/>
                <a:ea typeface="Trebuchet MS"/>
                <a:cs typeface="Trebuchet MS"/>
                <a:sym typeface="Trebuchet M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2" name="Shape 62"/>
        <p:cNvGrpSpPr/>
        <p:nvPr/>
      </p:nvGrpSpPr>
      <p:grpSpPr>
        <a:xfrm>
          <a:off x="0" y="0"/>
          <a:ext cx="0" cy="0"/>
          <a:chOff x="0" y="0"/>
          <a:chExt cx="0" cy="0"/>
        </a:xfrm>
      </p:grpSpPr>
      <p:sp>
        <p:nvSpPr>
          <p:cNvPr id="63" name="Google Shape;63;p17"/>
          <p:cNvSpPr txBox="1"/>
          <p:nvPr>
            <p:ph type="ctrTitle"/>
          </p:nvPr>
        </p:nvSpPr>
        <p:spPr>
          <a:xfrm>
            <a:off x="714375" y="1337781"/>
            <a:ext cx="7715100" cy="1102500"/>
          </a:xfrm>
          <a:prstGeom prst="rect">
            <a:avLst/>
          </a:prstGeom>
          <a:noFill/>
          <a:ln>
            <a:noFill/>
          </a:ln>
        </p:spPr>
        <p:txBody>
          <a:bodyPr anchorCtr="0" anchor="b" bIns="29450" lIns="58925" spcFirstLastPara="1" rIns="58925" wrap="square" tIns="29450">
            <a:noAutofit/>
          </a:bodyPr>
          <a:lstStyle>
            <a:lvl1pPr lvl="0" marR="0" rtl="0" algn="ctr">
              <a:spcBef>
                <a:spcPts val="0"/>
              </a:spcBef>
              <a:spcAft>
                <a:spcPts val="0"/>
              </a:spcAft>
              <a:buSzPts val="900"/>
              <a:buNone/>
              <a:defRPr b="1" i="1" sz="4300" u="none" cap="none" strike="noStrike">
                <a:solidFill>
                  <a:schemeClr val="lt2"/>
                </a:solidFill>
                <a:latin typeface="Trebuchet MS"/>
                <a:ea typeface="Trebuchet MS"/>
                <a:cs typeface="Trebuchet MS"/>
                <a:sym typeface="Trebuchet MS"/>
              </a:defRPr>
            </a:lvl1pPr>
            <a:lvl2pPr lvl="1"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2pPr>
            <a:lvl3pPr lvl="2"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3pPr>
            <a:lvl4pPr lvl="3"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4pPr>
            <a:lvl5pPr lvl="4"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5pPr>
            <a:lvl6pPr lvl="5"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6pPr>
            <a:lvl7pPr lvl="6"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7pPr>
            <a:lvl8pPr lvl="7"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8pPr>
            <a:lvl9pPr lvl="8" marR="0" rtl="0" algn="ctr">
              <a:spcBef>
                <a:spcPts val="0"/>
              </a:spcBef>
              <a:spcAft>
                <a:spcPts val="0"/>
              </a:spcAft>
              <a:buSzPts val="900"/>
              <a:buNone/>
              <a:defRPr b="1" i="1" sz="4300" u="none" cap="none" strike="noStrike">
                <a:solidFill>
                  <a:srgbClr val="FFFFFF"/>
                </a:solidFill>
                <a:latin typeface="Trebuchet MS"/>
                <a:ea typeface="Trebuchet MS"/>
                <a:cs typeface="Trebuchet MS"/>
                <a:sym typeface="Trebuchet MS"/>
              </a:defRPr>
            </a:lvl9pPr>
          </a:lstStyle>
          <a:p/>
        </p:txBody>
      </p:sp>
      <p:sp>
        <p:nvSpPr>
          <p:cNvPr id="64" name="Google Shape;64;p17"/>
          <p:cNvSpPr txBox="1"/>
          <p:nvPr>
            <p:ph idx="1" type="subTitle"/>
          </p:nvPr>
        </p:nvSpPr>
        <p:spPr>
          <a:xfrm>
            <a:off x="714375" y="2543289"/>
            <a:ext cx="7715100" cy="1314300"/>
          </a:xfrm>
          <a:prstGeom prst="rect">
            <a:avLst/>
          </a:prstGeom>
          <a:noFill/>
          <a:ln>
            <a:noFill/>
          </a:ln>
        </p:spPr>
        <p:txBody>
          <a:bodyPr anchorCtr="0" anchor="t" bIns="29450" lIns="58925" spcFirstLastPara="1" rIns="58925" wrap="square" tIns="29450">
            <a:noAutofit/>
          </a:bodyPr>
          <a:lstStyle>
            <a:lvl1pPr lvl="0" marR="0" rtl="0" algn="ctr">
              <a:spcBef>
                <a:spcPts val="2700"/>
              </a:spcBef>
              <a:spcAft>
                <a:spcPts val="0"/>
              </a:spcAft>
              <a:buClr>
                <a:srgbClr val="53585F"/>
              </a:buClr>
              <a:buSzPts val="1900"/>
              <a:buFont typeface="Trebuchet MS"/>
              <a:buNone/>
              <a:defRPr b="0" i="0" sz="1900" u="none" cap="none" strike="noStrike">
                <a:solidFill>
                  <a:srgbClr val="53585F"/>
                </a:solidFill>
                <a:latin typeface="Trebuchet MS"/>
                <a:ea typeface="Trebuchet MS"/>
                <a:cs typeface="Trebuchet MS"/>
                <a:sym typeface="Trebuchet MS"/>
              </a:defRPr>
            </a:lvl1pPr>
            <a:lvl2pPr lvl="1"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2pPr>
            <a:lvl3pPr lvl="2"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3pPr>
            <a:lvl4pPr lvl="3"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4pPr>
            <a:lvl5pPr lvl="4"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5pPr>
            <a:lvl6pPr lvl="5"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6pPr>
            <a:lvl7pPr lvl="6"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7pPr>
            <a:lvl8pPr lvl="7"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8pPr>
            <a:lvl9pPr lvl="8"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9pPr>
          </a:lstStyle>
          <a:p/>
        </p:txBody>
      </p:sp>
      <p:sp>
        <p:nvSpPr>
          <p:cNvPr id="65" name="Google Shape;65;p17"/>
          <p:cNvSpPr txBox="1"/>
          <p:nvPr>
            <p:ph idx="2" type="body"/>
          </p:nvPr>
        </p:nvSpPr>
        <p:spPr>
          <a:xfrm>
            <a:off x="714375" y="924223"/>
            <a:ext cx="7715100" cy="331500"/>
          </a:xfrm>
          <a:prstGeom prst="rect">
            <a:avLst/>
          </a:prstGeom>
          <a:noFill/>
          <a:ln>
            <a:noFill/>
          </a:ln>
        </p:spPr>
        <p:txBody>
          <a:bodyPr anchorCtr="0" anchor="t" bIns="29450" lIns="58925" spcFirstLastPara="1" rIns="58925" wrap="square" tIns="29450">
            <a:noAutofit/>
          </a:bodyPr>
          <a:lstStyle>
            <a:lvl1pPr indent="-228600" lvl="0" marL="457200" marR="0" rtl="0" algn="ctr">
              <a:spcBef>
                <a:spcPts val="2700"/>
              </a:spcBef>
              <a:spcAft>
                <a:spcPts val="0"/>
              </a:spcAft>
              <a:buSzPts val="900"/>
              <a:buNone/>
              <a:defRPr b="0" i="0" sz="2100" u="none" cap="none" strike="noStrike">
                <a:solidFill>
                  <a:schemeClr val="lt2"/>
                </a:solidFill>
                <a:latin typeface="Trebuchet MS"/>
                <a:ea typeface="Trebuchet MS"/>
                <a:cs typeface="Trebuchet MS"/>
                <a:sym typeface="Trebuchet MS"/>
              </a:defRPr>
            </a:lvl1pPr>
            <a:lvl2pPr indent="-228600" lvl="1" marL="9144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2pPr>
            <a:lvl3pPr indent="-228600" lvl="2" marL="13716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3pPr>
            <a:lvl4pPr indent="-228600" lvl="3" marL="18288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4pPr>
            <a:lvl5pPr indent="-228600" lvl="4" marL="22860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5pPr>
            <a:lvl6pPr indent="-228600" lvl="5" marL="27432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6pPr>
            <a:lvl7pPr indent="-228600" lvl="6" marL="32004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7pPr>
            <a:lvl8pPr indent="-228600" lvl="7" marL="36576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8pPr>
            <a:lvl9pPr indent="-228600" lvl="8" marL="4114800" marR="0" rtl="0" algn="l">
              <a:spcBef>
                <a:spcPts val="2700"/>
              </a:spcBef>
              <a:spcAft>
                <a:spcPts val="0"/>
              </a:spcAft>
              <a:buSzPts val="900"/>
              <a:buNone/>
              <a:defRPr b="0" i="0" sz="1900" u="none" cap="none" strike="noStrike">
                <a:solidFill>
                  <a:srgbClr val="5C6670"/>
                </a:solidFill>
                <a:latin typeface="Trebuchet MS"/>
                <a:ea typeface="Trebuchet MS"/>
                <a:cs typeface="Trebuchet MS"/>
                <a:sym typeface="Trebuchet M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18"/>
          <p:cNvSpPr txBox="1"/>
          <p:nvPr>
            <p:ph type="ctrTitle"/>
          </p:nvPr>
        </p:nvSpPr>
        <p:spPr>
          <a:xfrm>
            <a:off x="685354" y="1871051"/>
            <a:ext cx="7773300" cy="11025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8" name="Google Shape;68;p18"/>
          <p:cNvSpPr txBox="1"/>
          <p:nvPr>
            <p:ph idx="1" type="subTitle"/>
          </p:nvPr>
        </p:nvSpPr>
        <p:spPr>
          <a:xfrm>
            <a:off x="1371825" y="2973586"/>
            <a:ext cx="6400200" cy="1255800"/>
          </a:xfrm>
          <a:prstGeom prst="rect">
            <a:avLst/>
          </a:prstGeom>
          <a:noFill/>
          <a:ln>
            <a:noFill/>
          </a:ln>
        </p:spPr>
        <p:txBody>
          <a:bodyPr anchorCtr="0" anchor="t" bIns="29450" lIns="58925" spcFirstLastPara="1" rIns="58925" wrap="square" tIns="29450">
            <a:noAutofit/>
          </a:bodyPr>
          <a:lstStyle>
            <a:lvl1pPr lvl="0" marR="0" rtl="0" algn="ctr">
              <a:spcBef>
                <a:spcPts val="2700"/>
              </a:spcBef>
              <a:spcAft>
                <a:spcPts val="0"/>
              </a:spcAft>
              <a:buClr>
                <a:srgbClr val="FFFFFF"/>
              </a:buClr>
              <a:buSzPts val="1900"/>
              <a:buFont typeface="Trebuchet MS"/>
              <a:buNone/>
              <a:defRPr b="0" i="0" sz="1900" u="none" cap="none" strike="noStrike">
                <a:solidFill>
                  <a:srgbClr val="FFFFFF"/>
                </a:solidFill>
                <a:latin typeface="Trebuchet MS"/>
                <a:ea typeface="Trebuchet MS"/>
                <a:cs typeface="Trebuchet MS"/>
                <a:sym typeface="Trebuchet MS"/>
              </a:defRPr>
            </a:lvl1pPr>
            <a:lvl2pPr lvl="1"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2pPr>
            <a:lvl3pPr lvl="2"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3pPr>
            <a:lvl4pPr lvl="3"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4pPr>
            <a:lvl5pPr lvl="4"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5pPr>
            <a:lvl6pPr lvl="5"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6pPr>
            <a:lvl7pPr lvl="6"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7pPr>
            <a:lvl8pPr lvl="7"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8pPr>
            <a:lvl9pPr lvl="8" marR="0" rtl="0" algn="ctr">
              <a:spcBef>
                <a:spcPts val="2700"/>
              </a:spcBef>
              <a:spcAft>
                <a:spcPts val="0"/>
              </a:spcAft>
              <a:buClr>
                <a:srgbClr val="5C6670"/>
              </a:buClr>
              <a:buSzPts val="1900"/>
              <a:buFont typeface="Trebuchet MS"/>
              <a:buNone/>
              <a:defRPr b="0" i="0" sz="1900" u="none" cap="none" strike="noStrike">
                <a:solidFill>
                  <a:srgbClr val="5C6670"/>
                </a:solidFill>
                <a:latin typeface="Trebuchet MS"/>
                <a:ea typeface="Trebuchet MS"/>
                <a:cs typeface="Trebuchet MS"/>
                <a:sym typeface="Trebuchet M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 name="Shape 76"/>
        <p:cNvGrpSpPr/>
        <p:nvPr/>
      </p:nvGrpSpPr>
      <p:grpSpPr>
        <a:xfrm>
          <a:off x="0" y="0"/>
          <a:ext cx="0" cy="0"/>
          <a:chOff x="0" y="0"/>
          <a:chExt cx="0" cy="0"/>
        </a:xfrm>
      </p:grpSpPr>
      <p:sp>
        <p:nvSpPr>
          <p:cNvPr id="77" name="Google Shape;77;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p20"/>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9" name="Google Shape;79;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 name="Shape 82"/>
        <p:cNvGrpSpPr/>
        <p:nvPr/>
      </p:nvGrpSpPr>
      <p:grpSpPr>
        <a:xfrm>
          <a:off x="0" y="0"/>
          <a:ext cx="0" cy="0"/>
          <a:chOff x="0" y="0"/>
          <a:chExt cx="0" cy="0"/>
        </a:xfrm>
      </p:grpSpPr>
      <p:sp>
        <p:nvSpPr>
          <p:cNvPr id="83" name="Google Shape;83;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4" name="Google Shape;84;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5" name="Google Shape;85;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id="86" name="Google Shape;86;p21"/>
          <p:cNvPicPr preferRelativeResize="0"/>
          <p:nvPr/>
        </p:nvPicPr>
        <p:blipFill rotWithShape="1">
          <a:blip r:embed="rId2">
            <a:alphaModFix/>
          </a:blip>
          <a:srcRect b="0" l="0" r="0" t="0"/>
          <a:stretch/>
        </p:blipFill>
        <p:spPr>
          <a:xfrm>
            <a:off x="2937789" y="1780430"/>
            <a:ext cx="2421395" cy="134829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 name="Shape 87"/>
        <p:cNvGrpSpPr/>
        <p:nvPr/>
      </p:nvGrpSpPr>
      <p:grpSpPr>
        <a:xfrm>
          <a:off x="0" y="0"/>
          <a:ext cx="0" cy="0"/>
          <a:chOff x="0" y="0"/>
          <a:chExt cx="0" cy="0"/>
        </a:xfrm>
      </p:grpSpPr>
      <p:pic>
        <p:nvPicPr>
          <p:cNvPr descr="ppt.template-01.png" id="88" name="Google Shape;88;p22"/>
          <p:cNvPicPr preferRelativeResize="0"/>
          <p:nvPr/>
        </p:nvPicPr>
        <p:blipFill rotWithShape="1">
          <a:blip r:embed="rId2">
            <a:alphaModFix/>
          </a:blip>
          <a:srcRect b="0" l="0" r="0" t="0"/>
          <a:stretch/>
        </p:blipFill>
        <p:spPr>
          <a:xfrm>
            <a:off x="0" y="0"/>
            <a:ext cx="6851910" cy="5143500"/>
          </a:xfrm>
          <a:prstGeom prst="rect">
            <a:avLst/>
          </a:prstGeom>
          <a:noFill/>
          <a:ln>
            <a:noFill/>
          </a:ln>
        </p:spPr>
      </p:pic>
      <p:sp>
        <p:nvSpPr>
          <p:cNvPr id="89" name="Google Shape;89;p22"/>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0" name="Google Shape;90;p22"/>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640"/>
              </a:spcBef>
              <a:spcAft>
                <a:spcPts val="0"/>
              </a:spcAft>
              <a:buClr>
                <a:schemeClr val="dk1"/>
              </a:buClr>
              <a:buSzPts val="3200"/>
              <a:buNone/>
              <a:defRPr>
                <a:solidFill>
                  <a:schemeClr val="dk1"/>
                </a:solidFill>
              </a:defRPr>
            </a:lvl1pPr>
            <a:lvl2pPr lvl="1" rtl="0" algn="ctr">
              <a:lnSpc>
                <a:spcPct val="100000"/>
              </a:lnSpc>
              <a:spcBef>
                <a:spcPts val="560"/>
              </a:spcBef>
              <a:spcAft>
                <a:spcPts val="0"/>
              </a:spcAft>
              <a:buClr>
                <a:schemeClr val="dk1"/>
              </a:buClr>
              <a:buSzPts val="2800"/>
              <a:buNone/>
              <a:defRPr>
                <a:solidFill>
                  <a:schemeClr val="dk1"/>
                </a:solidFill>
              </a:defRPr>
            </a:lvl2pPr>
            <a:lvl3pPr lvl="2" rtl="0" algn="ctr">
              <a:lnSpc>
                <a:spcPct val="100000"/>
              </a:lnSpc>
              <a:spcBef>
                <a:spcPts val="480"/>
              </a:spcBef>
              <a:spcAft>
                <a:spcPts val="0"/>
              </a:spcAft>
              <a:buClr>
                <a:schemeClr val="dk1"/>
              </a:buClr>
              <a:buSzPts val="2400"/>
              <a:buNone/>
              <a:defRPr>
                <a:solidFill>
                  <a:schemeClr val="dk1"/>
                </a:solidFill>
              </a:defRPr>
            </a:lvl3pPr>
            <a:lvl4pPr lvl="3" rtl="0" algn="ctr">
              <a:lnSpc>
                <a:spcPct val="100000"/>
              </a:lnSpc>
              <a:spcBef>
                <a:spcPts val="400"/>
              </a:spcBef>
              <a:spcAft>
                <a:spcPts val="0"/>
              </a:spcAft>
              <a:buClr>
                <a:schemeClr val="dk1"/>
              </a:buClr>
              <a:buSzPts val="2000"/>
              <a:buNone/>
              <a:defRPr>
                <a:solidFill>
                  <a:schemeClr val="dk1"/>
                </a:solidFill>
              </a:defRPr>
            </a:lvl4pPr>
            <a:lvl5pPr lvl="4" rtl="0" algn="ctr">
              <a:lnSpc>
                <a:spcPct val="100000"/>
              </a:lnSpc>
              <a:spcBef>
                <a:spcPts val="400"/>
              </a:spcBef>
              <a:spcAft>
                <a:spcPts val="0"/>
              </a:spcAft>
              <a:buClr>
                <a:schemeClr val="dk1"/>
              </a:buClr>
              <a:buSzPts val="2000"/>
              <a:buNone/>
              <a:defRPr>
                <a:solidFill>
                  <a:schemeClr val="dk1"/>
                </a:solidFill>
              </a:defRPr>
            </a:lvl5pPr>
            <a:lvl6pPr lvl="5" rtl="0" algn="ctr">
              <a:lnSpc>
                <a:spcPct val="100000"/>
              </a:lnSpc>
              <a:spcBef>
                <a:spcPts val="400"/>
              </a:spcBef>
              <a:spcAft>
                <a:spcPts val="0"/>
              </a:spcAft>
              <a:buClr>
                <a:schemeClr val="dk1"/>
              </a:buClr>
              <a:buSzPts val="2000"/>
              <a:buNone/>
              <a:defRPr>
                <a:solidFill>
                  <a:schemeClr val="dk1"/>
                </a:solidFill>
              </a:defRPr>
            </a:lvl6pPr>
            <a:lvl7pPr lvl="6" rtl="0" algn="ctr">
              <a:lnSpc>
                <a:spcPct val="100000"/>
              </a:lnSpc>
              <a:spcBef>
                <a:spcPts val="400"/>
              </a:spcBef>
              <a:spcAft>
                <a:spcPts val="0"/>
              </a:spcAft>
              <a:buClr>
                <a:schemeClr val="dk1"/>
              </a:buClr>
              <a:buSzPts val="2000"/>
              <a:buNone/>
              <a:defRPr>
                <a:solidFill>
                  <a:schemeClr val="dk1"/>
                </a:solidFill>
              </a:defRPr>
            </a:lvl7pPr>
            <a:lvl8pPr lvl="7" rtl="0" algn="ctr">
              <a:lnSpc>
                <a:spcPct val="100000"/>
              </a:lnSpc>
              <a:spcBef>
                <a:spcPts val="400"/>
              </a:spcBef>
              <a:spcAft>
                <a:spcPts val="0"/>
              </a:spcAft>
              <a:buClr>
                <a:schemeClr val="dk1"/>
              </a:buClr>
              <a:buSzPts val="2000"/>
              <a:buNone/>
              <a:defRPr>
                <a:solidFill>
                  <a:schemeClr val="dk1"/>
                </a:solidFill>
              </a:defRPr>
            </a:lvl8pPr>
            <a:lvl9pPr lvl="8" rtl="0" algn="ctr">
              <a:lnSpc>
                <a:spcPct val="100000"/>
              </a:lnSpc>
              <a:spcBef>
                <a:spcPts val="400"/>
              </a:spcBef>
              <a:spcAft>
                <a:spcPts val="0"/>
              </a:spcAft>
              <a:buClr>
                <a:schemeClr val="dk1"/>
              </a:buClr>
              <a:buSzPts val="2000"/>
              <a:buNone/>
              <a:defRPr>
                <a:solidFill>
                  <a:schemeClr val="dk1"/>
                </a:solidFill>
              </a:defRPr>
            </a:lvl9pPr>
          </a:lstStyle>
          <a:p/>
        </p:txBody>
      </p:sp>
      <p:sp>
        <p:nvSpPr>
          <p:cNvPr id="91" name="Google Shape;91;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3" name="Google Shape;93;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id="94" name="Google Shape;94;p22"/>
          <p:cNvPicPr preferRelativeResize="0"/>
          <p:nvPr/>
        </p:nvPicPr>
        <p:blipFill rotWithShape="1">
          <a:blip r:embed="rId3">
            <a:alphaModFix/>
          </a:blip>
          <a:srcRect b="0" l="0" r="0" t="0"/>
          <a:stretch/>
        </p:blipFill>
        <p:spPr>
          <a:xfrm>
            <a:off x="8507186" y="4818971"/>
            <a:ext cx="345507" cy="2143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23"/>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dk1"/>
              </a:buClr>
              <a:buSzPts val="4000"/>
              <a:buFont typeface="Century Gothic"/>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 name="Google Shape;97;p23"/>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Clr>
                <a:schemeClr val="dk1"/>
              </a:buClr>
              <a:buSzPts val="2000"/>
              <a:buNone/>
              <a:defRPr sz="2000">
                <a:solidFill>
                  <a:schemeClr val="dk1"/>
                </a:solidFill>
              </a:defRPr>
            </a:lvl1pPr>
            <a:lvl2pPr indent="-228600" lvl="1" marL="914400" rtl="0" algn="l">
              <a:lnSpc>
                <a:spcPct val="100000"/>
              </a:lnSpc>
              <a:spcBef>
                <a:spcPts val="360"/>
              </a:spcBef>
              <a:spcAft>
                <a:spcPts val="0"/>
              </a:spcAft>
              <a:buClr>
                <a:schemeClr val="dk1"/>
              </a:buClr>
              <a:buSzPts val="1800"/>
              <a:buNone/>
              <a:defRPr sz="1800">
                <a:solidFill>
                  <a:schemeClr val="dk1"/>
                </a:solidFill>
              </a:defRPr>
            </a:lvl2pPr>
            <a:lvl3pPr indent="-228600" lvl="2" marL="1371600" rtl="0" algn="l">
              <a:lnSpc>
                <a:spcPct val="100000"/>
              </a:lnSpc>
              <a:spcBef>
                <a:spcPts val="320"/>
              </a:spcBef>
              <a:spcAft>
                <a:spcPts val="0"/>
              </a:spcAft>
              <a:buClr>
                <a:schemeClr val="dk1"/>
              </a:buClr>
              <a:buSzPts val="1600"/>
              <a:buNone/>
              <a:defRPr sz="1600">
                <a:solidFill>
                  <a:schemeClr val="dk1"/>
                </a:solidFill>
              </a:defRPr>
            </a:lvl3pPr>
            <a:lvl4pPr indent="-228600" lvl="3" marL="1828800" rtl="0" algn="l">
              <a:lnSpc>
                <a:spcPct val="100000"/>
              </a:lnSpc>
              <a:spcBef>
                <a:spcPts val="280"/>
              </a:spcBef>
              <a:spcAft>
                <a:spcPts val="0"/>
              </a:spcAft>
              <a:buClr>
                <a:schemeClr val="dk1"/>
              </a:buClr>
              <a:buSzPts val="1400"/>
              <a:buNone/>
              <a:defRPr sz="1400">
                <a:solidFill>
                  <a:schemeClr val="dk1"/>
                </a:solidFill>
              </a:defRPr>
            </a:lvl4pPr>
            <a:lvl5pPr indent="-228600" lvl="4" marL="2286000" rtl="0" algn="l">
              <a:lnSpc>
                <a:spcPct val="100000"/>
              </a:lnSpc>
              <a:spcBef>
                <a:spcPts val="280"/>
              </a:spcBef>
              <a:spcAft>
                <a:spcPts val="0"/>
              </a:spcAft>
              <a:buClr>
                <a:schemeClr val="dk1"/>
              </a:buClr>
              <a:buSzPts val="1400"/>
              <a:buNone/>
              <a:defRPr sz="1400">
                <a:solidFill>
                  <a:schemeClr val="dk1"/>
                </a:solidFill>
              </a:defRPr>
            </a:lvl5pPr>
            <a:lvl6pPr indent="-228600" lvl="5" marL="2743200" rtl="0" algn="l">
              <a:lnSpc>
                <a:spcPct val="100000"/>
              </a:lnSpc>
              <a:spcBef>
                <a:spcPts val="280"/>
              </a:spcBef>
              <a:spcAft>
                <a:spcPts val="0"/>
              </a:spcAft>
              <a:buClr>
                <a:schemeClr val="dk1"/>
              </a:buClr>
              <a:buSzPts val="1400"/>
              <a:buNone/>
              <a:defRPr sz="1400">
                <a:solidFill>
                  <a:schemeClr val="dk1"/>
                </a:solidFill>
              </a:defRPr>
            </a:lvl6pPr>
            <a:lvl7pPr indent="-228600" lvl="6" marL="3200400" rtl="0" algn="l">
              <a:lnSpc>
                <a:spcPct val="100000"/>
              </a:lnSpc>
              <a:spcBef>
                <a:spcPts val="280"/>
              </a:spcBef>
              <a:spcAft>
                <a:spcPts val="0"/>
              </a:spcAft>
              <a:buClr>
                <a:schemeClr val="dk1"/>
              </a:buClr>
              <a:buSzPts val="1400"/>
              <a:buNone/>
              <a:defRPr sz="1400">
                <a:solidFill>
                  <a:schemeClr val="dk1"/>
                </a:solidFill>
              </a:defRPr>
            </a:lvl7pPr>
            <a:lvl8pPr indent="-228600" lvl="7" marL="3657600" rtl="0" algn="l">
              <a:lnSpc>
                <a:spcPct val="100000"/>
              </a:lnSpc>
              <a:spcBef>
                <a:spcPts val="280"/>
              </a:spcBef>
              <a:spcAft>
                <a:spcPts val="0"/>
              </a:spcAft>
              <a:buClr>
                <a:schemeClr val="dk1"/>
              </a:buClr>
              <a:buSzPts val="1400"/>
              <a:buNone/>
              <a:defRPr sz="1400">
                <a:solidFill>
                  <a:schemeClr val="dk1"/>
                </a:solidFill>
              </a:defRPr>
            </a:lvl8pPr>
            <a:lvl9pPr indent="-228600" lvl="8" marL="4114800" rtl="0" algn="l">
              <a:lnSpc>
                <a:spcPct val="100000"/>
              </a:lnSpc>
              <a:spcBef>
                <a:spcPts val="280"/>
              </a:spcBef>
              <a:spcAft>
                <a:spcPts val="0"/>
              </a:spcAft>
              <a:buClr>
                <a:schemeClr val="dk1"/>
              </a:buClr>
              <a:buSzPts val="1400"/>
              <a:buNone/>
              <a:defRPr sz="1400">
                <a:solidFill>
                  <a:schemeClr val="dk1"/>
                </a:solidFill>
              </a:defRPr>
            </a:lvl9pPr>
          </a:lstStyle>
          <a:p/>
        </p:txBody>
      </p:sp>
      <p:sp>
        <p:nvSpPr>
          <p:cNvPr id="98" name="Google Shape;98;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descr="ppt.template-photo-02.png" id="101" name="Google Shape;101;p23"/>
          <p:cNvPicPr preferRelativeResize="0"/>
          <p:nvPr/>
        </p:nvPicPr>
        <p:blipFill rotWithShape="1">
          <a:blip r:embed="rId2">
            <a:alphaModFix/>
          </a:blip>
          <a:srcRect b="0" l="0" r="0" t="0"/>
          <a:stretch/>
        </p:blipFill>
        <p:spPr>
          <a:xfrm>
            <a:off x="0" y="0"/>
            <a:ext cx="6856478" cy="5143500"/>
          </a:xfrm>
          <a:prstGeom prst="rect">
            <a:avLst/>
          </a:prstGeom>
          <a:noFill/>
          <a:ln>
            <a:noFill/>
          </a:ln>
        </p:spPr>
      </p:pic>
      <p:pic>
        <p:nvPicPr>
          <p:cNvPr id="102" name="Google Shape;102;p23"/>
          <p:cNvPicPr preferRelativeResize="0"/>
          <p:nvPr/>
        </p:nvPicPr>
        <p:blipFill rotWithShape="1">
          <a:blip r:embed="rId3">
            <a:alphaModFix/>
          </a:blip>
          <a:srcRect b="0" l="0" r="0" t="0"/>
          <a:stretch/>
        </p:blipFill>
        <p:spPr>
          <a:xfrm>
            <a:off x="8507186" y="4818971"/>
            <a:ext cx="345507" cy="21438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03" name="Shape 103"/>
        <p:cNvGrpSpPr/>
        <p:nvPr/>
      </p:nvGrpSpPr>
      <p:grpSpPr>
        <a:xfrm>
          <a:off x="0" y="0"/>
          <a:ext cx="0" cy="0"/>
          <a:chOff x="0" y="0"/>
          <a:chExt cx="0" cy="0"/>
        </a:xfrm>
      </p:grpSpPr>
      <p:sp>
        <p:nvSpPr>
          <p:cNvPr id="104" name="Google Shape;104;p24"/>
          <p:cNvSpPr/>
          <p:nvPr/>
        </p:nvSpPr>
        <p:spPr>
          <a:xfrm>
            <a:off x="767953" y="1406425"/>
            <a:ext cx="1071600" cy="803700"/>
          </a:xfrm>
          <a:prstGeom prst="rect">
            <a:avLst/>
          </a:prstGeom>
          <a:solidFill>
            <a:srgbClr val="002453"/>
          </a:solidFill>
          <a:ln>
            <a:noFill/>
          </a:ln>
          <a:effectLst>
            <a:outerShdw blurRad="50800" rotWithShape="0" algn="tl" dir="2700000" dist="38100">
              <a:srgbClr val="000000">
                <a:alpha val="40000"/>
              </a:srgbClr>
            </a:outerShdw>
          </a:effectLst>
        </p:spPr>
        <p:txBody>
          <a:bodyPr anchorCtr="0" anchor="ctr" bIns="35700" lIns="35700" spcFirstLastPara="1" rIns="35700" wrap="square" tIns="35700">
            <a:noAutofit/>
          </a:bodyPr>
          <a:lstStyle/>
          <a:p>
            <a:pPr indent="0" lvl="0" marL="160728" marR="0" rtl="0" algn="l">
              <a:lnSpc>
                <a:spcPct val="100000"/>
              </a:lnSpc>
              <a:spcBef>
                <a:spcPts val="0"/>
              </a:spcBef>
              <a:spcAft>
                <a:spcPts val="0"/>
              </a:spcAft>
              <a:buClr>
                <a:schemeClr val="dk1"/>
              </a:buClr>
              <a:buSzPts val="1300"/>
              <a:buFont typeface="Century Gothic"/>
              <a:buNone/>
            </a:pPr>
            <a:r>
              <a:t/>
            </a:r>
            <a:endParaRPr b="0" i="0" sz="1300" u="none" cap="none" strike="noStrike">
              <a:solidFill>
                <a:srgbClr val="5C6670"/>
              </a:solidFill>
              <a:latin typeface="Trebuchet MS"/>
              <a:ea typeface="Trebuchet MS"/>
              <a:cs typeface="Trebuchet MS"/>
              <a:sym typeface="Trebuchet MS"/>
            </a:endParaRPr>
          </a:p>
        </p:txBody>
      </p:sp>
      <p:sp>
        <p:nvSpPr>
          <p:cNvPr id="105" name="Google Shape;105;p24"/>
          <p:cNvSpPr txBox="1"/>
          <p:nvPr/>
        </p:nvSpPr>
        <p:spPr>
          <a:xfrm>
            <a:off x="714375" y="1125140"/>
            <a:ext cx="2946900" cy="25650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Century Gothic"/>
                <a:ea typeface="Century Gothic"/>
                <a:cs typeface="Century Gothic"/>
                <a:sym typeface="Century Gothic"/>
              </a:rPr>
              <a:t>Primary Colors</a:t>
            </a:r>
            <a:endParaRPr b="0" i="0" sz="1800" u="none" cap="none" strike="noStrike">
              <a:solidFill>
                <a:srgbClr val="FFFFFF"/>
              </a:solidFill>
              <a:latin typeface="Century Gothic"/>
              <a:ea typeface="Century Gothic"/>
              <a:cs typeface="Century Gothic"/>
              <a:sym typeface="Century Gothic"/>
            </a:endParaRPr>
          </a:p>
        </p:txBody>
      </p:sp>
      <p:sp>
        <p:nvSpPr>
          <p:cNvPr id="106" name="Google Shape;106;p24"/>
          <p:cNvSpPr/>
          <p:nvPr/>
        </p:nvSpPr>
        <p:spPr>
          <a:xfrm>
            <a:off x="2160984" y="1406425"/>
            <a:ext cx="1071600" cy="803700"/>
          </a:xfrm>
          <a:prstGeom prst="rect">
            <a:avLst/>
          </a:prstGeom>
          <a:solidFill>
            <a:srgbClr val="606F76"/>
          </a:solidFill>
          <a:ln>
            <a:noFill/>
          </a:ln>
          <a:effectLst>
            <a:outerShdw blurRad="50800" rotWithShape="0" algn="tl" dir="2700000" dist="38100">
              <a:srgbClr val="000000">
                <a:alpha val="40000"/>
              </a:srgbClr>
            </a:outerShdw>
          </a:effectLst>
        </p:spPr>
        <p:txBody>
          <a:bodyPr anchorCtr="0" anchor="ctr" bIns="35700" lIns="35700" spcFirstLastPara="1" rIns="35700" wrap="square" tIns="35700">
            <a:noAutofit/>
          </a:bodyPr>
          <a:lstStyle/>
          <a:p>
            <a:pPr indent="0" lvl="0" marL="160728" marR="0" rtl="0" algn="l">
              <a:lnSpc>
                <a:spcPct val="100000"/>
              </a:lnSpc>
              <a:spcBef>
                <a:spcPts val="0"/>
              </a:spcBef>
              <a:spcAft>
                <a:spcPts val="0"/>
              </a:spcAft>
              <a:buClr>
                <a:schemeClr val="dk1"/>
              </a:buClr>
              <a:buSzPts val="1300"/>
              <a:buFont typeface="Century Gothic"/>
              <a:buNone/>
            </a:pPr>
            <a:r>
              <a:t/>
            </a:r>
            <a:endParaRPr b="0" i="0" sz="1300" u="none" cap="none" strike="noStrike">
              <a:solidFill>
                <a:srgbClr val="5C6670"/>
              </a:solidFill>
              <a:latin typeface="Trebuchet MS"/>
              <a:ea typeface="Trebuchet MS"/>
              <a:cs typeface="Trebuchet MS"/>
              <a:sym typeface="Trebuchet MS"/>
            </a:endParaRPr>
          </a:p>
        </p:txBody>
      </p:sp>
      <p:sp>
        <p:nvSpPr>
          <p:cNvPr id="107" name="Google Shape;107;p24"/>
          <p:cNvSpPr/>
          <p:nvPr/>
        </p:nvSpPr>
        <p:spPr>
          <a:xfrm>
            <a:off x="3554015" y="1406425"/>
            <a:ext cx="1071600" cy="803700"/>
          </a:xfrm>
          <a:prstGeom prst="rect">
            <a:avLst/>
          </a:prstGeom>
          <a:solidFill>
            <a:srgbClr val="FDBA13"/>
          </a:solidFill>
          <a:ln>
            <a:noFill/>
          </a:ln>
          <a:effectLst>
            <a:outerShdw blurRad="50800" rotWithShape="0" algn="tl" dir="2700000" dist="38100">
              <a:srgbClr val="000000">
                <a:alpha val="40000"/>
              </a:srgbClr>
            </a:outerShdw>
          </a:effectLst>
        </p:spPr>
        <p:txBody>
          <a:bodyPr anchorCtr="0" anchor="ctr" bIns="35700" lIns="35700" spcFirstLastPara="1" rIns="35700" wrap="square" tIns="35700">
            <a:noAutofit/>
          </a:bodyPr>
          <a:lstStyle/>
          <a:p>
            <a:pPr indent="0" lvl="0" marL="160728" marR="0" rtl="0" algn="l">
              <a:lnSpc>
                <a:spcPct val="100000"/>
              </a:lnSpc>
              <a:spcBef>
                <a:spcPts val="0"/>
              </a:spcBef>
              <a:spcAft>
                <a:spcPts val="0"/>
              </a:spcAft>
              <a:buClr>
                <a:schemeClr val="dk1"/>
              </a:buClr>
              <a:buSzPts val="1300"/>
              <a:buFont typeface="Century Gothic"/>
              <a:buNone/>
            </a:pPr>
            <a:r>
              <a:t/>
            </a:r>
            <a:endParaRPr b="0" i="0" sz="1300" u="none" cap="none" strike="noStrike">
              <a:solidFill>
                <a:srgbClr val="5C6670"/>
              </a:solidFill>
              <a:latin typeface="Trebuchet MS"/>
              <a:ea typeface="Trebuchet MS"/>
              <a:cs typeface="Trebuchet MS"/>
              <a:sym typeface="Trebuchet MS"/>
            </a:endParaRPr>
          </a:p>
        </p:txBody>
      </p:sp>
      <p:sp>
        <p:nvSpPr>
          <p:cNvPr id="108" name="Google Shape;108;p24"/>
          <p:cNvSpPr/>
          <p:nvPr/>
        </p:nvSpPr>
        <p:spPr>
          <a:xfrm>
            <a:off x="2160984" y="2411015"/>
            <a:ext cx="1071600" cy="803700"/>
          </a:xfrm>
          <a:prstGeom prst="rect">
            <a:avLst/>
          </a:prstGeom>
          <a:solidFill>
            <a:srgbClr val="FFFFFF"/>
          </a:solidFill>
          <a:ln>
            <a:noFill/>
          </a:ln>
          <a:effectLst>
            <a:outerShdw blurRad="50800" rotWithShape="0" algn="tl" dir="2700000" dist="38100">
              <a:srgbClr val="000000">
                <a:alpha val="40000"/>
              </a:srgbClr>
            </a:outerShdw>
          </a:effectLst>
        </p:spPr>
        <p:txBody>
          <a:bodyPr anchorCtr="0" anchor="ctr" bIns="35700" lIns="35700" spcFirstLastPara="1" rIns="35700" wrap="square" tIns="35700">
            <a:noAutofit/>
          </a:bodyPr>
          <a:lstStyle/>
          <a:p>
            <a:pPr indent="0" lvl="0" marL="160728" marR="0" rtl="0" algn="l">
              <a:lnSpc>
                <a:spcPct val="100000"/>
              </a:lnSpc>
              <a:spcBef>
                <a:spcPts val="0"/>
              </a:spcBef>
              <a:spcAft>
                <a:spcPts val="0"/>
              </a:spcAft>
              <a:buClr>
                <a:schemeClr val="dk1"/>
              </a:buClr>
              <a:buSzPts val="1300"/>
              <a:buFont typeface="Century Gothic"/>
              <a:buNone/>
            </a:pPr>
            <a:r>
              <a:t/>
            </a:r>
            <a:endParaRPr b="0" i="0" sz="1300" u="none" cap="none" strike="noStrike">
              <a:solidFill>
                <a:srgbClr val="5C6670"/>
              </a:solidFill>
              <a:latin typeface="Trebuchet MS"/>
              <a:ea typeface="Trebuchet MS"/>
              <a:cs typeface="Trebuchet MS"/>
              <a:sym typeface="Trebuchet MS"/>
            </a:endParaRPr>
          </a:p>
        </p:txBody>
      </p:sp>
      <p:sp>
        <p:nvSpPr>
          <p:cNvPr id="109" name="Google Shape;109;p24"/>
          <p:cNvSpPr/>
          <p:nvPr/>
        </p:nvSpPr>
        <p:spPr>
          <a:xfrm>
            <a:off x="767953" y="2411015"/>
            <a:ext cx="1071600" cy="803700"/>
          </a:xfrm>
          <a:prstGeom prst="rect">
            <a:avLst/>
          </a:prstGeom>
          <a:solidFill>
            <a:srgbClr val="D22630"/>
          </a:solidFill>
          <a:ln>
            <a:noFill/>
          </a:ln>
          <a:effectLst>
            <a:outerShdw blurRad="50800" rotWithShape="0" algn="tl" dir="2700000" dist="38100">
              <a:srgbClr val="000000">
                <a:alpha val="40000"/>
              </a:srgbClr>
            </a:outerShdw>
          </a:effectLst>
        </p:spPr>
        <p:txBody>
          <a:bodyPr anchorCtr="0" anchor="ctr" bIns="35700" lIns="35700" spcFirstLastPara="1" rIns="35700" wrap="square" tIns="35700">
            <a:noAutofit/>
          </a:bodyPr>
          <a:lstStyle/>
          <a:p>
            <a:pPr indent="0" lvl="0" marL="160728" marR="0" rtl="0" algn="l">
              <a:lnSpc>
                <a:spcPct val="100000"/>
              </a:lnSpc>
              <a:spcBef>
                <a:spcPts val="0"/>
              </a:spcBef>
              <a:spcAft>
                <a:spcPts val="0"/>
              </a:spcAft>
              <a:buClr>
                <a:schemeClr val="dk1"/>
              </a:buClr>
              <a:buSzPts val="1300"/>
              <a:buFont typeface="Century Gothic"/>
              <a:buNone/>
            </a:pPr>
            <a:r>
              <a:t/>
            </a:r>
            <a:endParaRPr b="0" i="0" sz="1300" u="none" cap="none" strike="noStrike">
              <a:solidFill>
                <a:srgbClr val="5C6670"/>
              </a:solidFill>
              <a:latin typeface="Trebuchet MS"/>
              <a:ea typeface="Trebuchet MS"/>
              <a:cs typeface="Trebuchet MS"/>
              <a:sym typeface="Trebuchet MS"/>
            </a:endParaRPr>
          </a:p>
        </p:txBody>
      </p:sp>
      <p:sp>
        <p:nvSpPr>
          <p:cNvPr id="110" name="Google Shape;110;p24"/>
          <p:cNvSpPr txBox="1"/>
          <p:nvPr/>
        </p:nvSpPr>
        <p:spPr>
          <a:xfrm>
            <a:off x="714375" y="3656708"/>
            <a:ext cx="7822500" cy="1226100"/>
          </a:xfrm>
          <a:prstGeom prst="rect">
            <a:avLst/>
          </a:prstGeom>
          <a:noFill/>
          <a:ln>
            <a:noFill/>
          </a:ln>
        </p:spPr>
        <p:txBody>
          <a:bodyPr anchorCtr="0" anchor="t" bIns="32125" lIns="64275" spcFirstLastPara="1" rIns="64275" wrap="square" tIns="32125">
            <a:noAutofit/>
          </a:bodyPr>
          <a:lstStyle/>
          <a:p>
            <a:pPr indent="-190865" lvl="0" marL="190865" marR="0" rtl="0" algn="l">
              <a:lnSpc>
                <a:spcPct val="100000"/>
              </a:lnSpc>
              <a:spcBef>
                <a:spcPts val="0"/>
              </a:spcBef>
              <a:spcAft>
                <a:spcPts val="0"/>
              </a:spcAft>
              <a:buClr>
                <a:srgbClr val="FFFFFF"/>
              </a:buClr>
              <a:buSzPts val="900"/>
              <a:buFont typeface="Century Gothic"/>
              <a:buChar char="•"/>
            </a:pPr>
            <a:r>
              <a:rPr b="0" i="0" lang="en" sz="1200" u="none" cap="none" strike="noStrike">
                <a:solidFill>
                  <a:srgbClr val="FFFFFF"/>
                </a:solidFill>
                <a:latin typeface="Century Gothic"/>
                <a:ea typeface="Century Gothic"/>
                <a:cs typeface="Century Gothic"/>
                <a:sym typeface="Century Gothic"/>
              </a:rPr>
              <a:t>When inserting lockups into keynote slide presentations, use png rgb 300 medium file for the crispest result. You will need to scale this image down to the appropriate size. To preserve height-to-width ratio hold, “shift” while scaling.</a:t>
            </a:r>
            <a:endParaRPr b="0" i="0" sz="1200" u="none" cap="none" strike="noStrike">
              <a:solidFill>
                <a:srgbClr val="FFFFFF"/>
              </a:solidFill>
              <a:latin typeface="Century Gothic"/>
              <a:ea typeface="Century Gothic"/>
              <a:cs typeface="Century Gothic"/>
              <a:sym typeface="Century Gothic"/>
            </a:endParaRPr>
          </a:p>
          <a:p>
            <a:pPr indent="-133715" lvl="0" marL="190865" marR="0" rtl="0" algn="l">
              <a:lnSpc>
                <a:spcPct val="100000"/>
              </a:lnSpc>
              <a:spcBef>
                <a:spcPts val="0"/>
              </a:spcBef>
              <a:spcAft>
                <a:spcPts val="0"/>
              </a:spcAft>
              <a:buClr>
                <a:schemeClr val="dk1"/>
              </a:buClr>
              <a:buSzPts val="900"/>
              <a:buFont typeface="Century Gothic"/>
              <a:buNone/>
            </a:pPr>
            <a:r>
              <a:t/>
            </a:r>
            <a:endParaRPr b="0" i="0" sz="1200" u="none" cap="none" strike="noStrike">
              <a:solidFill>
                <a:srgbClr val="FFFFFF"/>
              </a:solidFill>
              <a:latin typeface="Century Gothic"/>
              <a:ea typeface="Century Gothic"/>
              <a:cs typeface="Century Gothic"/>
              <a:sym typeface="Century Gothic"/>
            </a:endParaRPr>
          </a:p>
          <a:p>
            <a:pPr indent="-190865" lvl="0" marL="190865" marR="0" rtl="0" algn="l">
              <a:lnSpc>
                <a:spcPct val="100000"/>
              </a:lnSpc>
              <a:spcBef>
                <a:spcPts val="0"/>
              </a:spcBef>
              <a:spcAft>
                <a:spcPts val="0"/>
              </a:spcAft>
              <a:buClr>
                <a:srgbClr val="FFFFFF"/>
              </a:buClr>
              <a:buSzPts val="900"/>
              <a:buFont typeface="Century Gothic"/>
              <a:buChar char="•"/>
            </a:pPr>
            <a:r>
              <a:rPr b="0" i="0" lang="en" sz="1200" u="none" cap="none" strike="noStrike">
                <a:solidFill>
                  <a:srgbClr val="FFFFFF"/>
                </a:solidFill>
                <a:latin typeface="Century Gothic"/>
                <a:ea typeface="Century Gothic"/>
                <a:cs typeface="Century Gothic"/>
                <a:sym typeface="Century Gothic"/>
              </a:rPr>
              <a:t>Reference the Colorado Brand Guidelines for more information.</a:t>
            </a:r>
            <a:endParaRPr b="0" i="0" sz="1400" u="none" cap="none" strike="noStrike">
              <a:solidFill>
                <a:srgbClr val="000000"/>
              </a:solidFill>
              <a:latin typeface="Arial"/>
              <a:ea typeface="Arial"/>
              <a:cs typeface="Arial"/>
              <a:sym typeface="Arial"/>
            </a:endParaRPr>
          </a:p>
          <a:p>
            <a:pPr indent="-133715" lvl="0" marL="190865" marR="0" rtl="0" algn="l">
              <a:lnSpc>
                <a:spcPct val="100000"/>
              </a:lnSpc>
              <a:spcBef>
                <a:spcPts val="0"/>
              </a:spcBef>
              <a:spcAft>
                <a:spcPts val="0"/>
              </a:spcAft>
              <a:buClr>
                <a:schemeClr val="dk1"/>
              </a:buClr>
              <a:buSzPts val="900"/>
              <a:buFont typeface="Century Gothic"/>
              <a:buNone/>
            </a:pPr>
            <a:r>
              <a:t/>
            </a:r>
            <a:endParaRPr b="0" i="0" sz="1200" u="none" cap="none" strike="noStrike">
              <a:solidFill>
                <a:srgbClr val="FFFFFF"/>
              </a:solidFill>
              <a:latin typeface="Century Gothic"/>
              <a:ea typeface="Century Gothic"/>
              <a:cs typeface="Century Gothic"/>
              <a:sym typeface="Century Gothic"/>
            </a:endParaRPr>
          </a:p>
          <a:p>
            <a:pPr indent="-190865" lvl="0" marL="190865" marR="0" rtl="0" algn="l">
              <a:lnSpc>
                <a:spcPct val="100000"/>
              </a:lnSpc>
              <a:spcBef>
                <a:spcPts val="0"/>
              </a:spcBef>
              <a:spcAft>
                <a:spcPts val="0"/>
              </a:spcAft>
              <a:buClr>
                <a:srgbClr val="FFFFFF"/>
              </a:buClr>
              <a:buSzPts val="900"/>
              <a:buFont typeface="Century Gothic"/>
              <a:buChar char="•"/>
            </a:pPr>
            <a:r>
              <a:rPr b="0" i="0" lang="en" sz="1200" u="none" cap="none" strike="noStrike">
                <a:solidFill>
                  <a:srgbClr val="FFFFFF"/>
                </a:solidFill>
                <a:latin typeface="Century Gothic"/>
                <a:ea typeface="Century Gothic"/>
                <a:cs typeface="Century Gothic"/>
                <a:sym typeface="Century Gothic"/>
              </a:rPr>
              <a:t>Use OEDIT logo slides at the end of your presentation as a concluding slide.</a:t>
            </a:r>
            <a:endParaRPr b="0" i="0" sz="1200" u="none" cap="none" strike="noStrike">
              <a:solidFill>
                <a:srgbClr val="FFFFFF"/>
              </a:solidFill>
              <a:latin typeface="Century Gothic"/>
              <a:ea typeface="Century Gothic"/>
              <a:cs typeface="Century Gothic"/>
              <a:sym typeface="Century Gothic"/>
            </a:endParaRPr>
          </a:p>
          <a:p>
            <a:pPr indent="-105140" lvl="0" marL="190865" marR="0" rtl="0" algn="l">
              <a:lnSpc>
                <a:spcPct val="100000"/>
              </a:lnSpc>
              <a:spcBef>
                <a:spcPts val="0"/>
              </a:spcBef>
              <a:spcAft>
                <a:spcPts val="0"/>
              </a:spcAft>
              <a:buClr>
                <a:schemeClr val="dk1"/>
              </a:buClr>
              <a:buSzPts val="135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111" name="Google Shape;111;p24"/>
          <p:cNvSpPr txBox="1"/>
          <p:nvPr/>
        </p:nvSpPr>
        <p:spPr>
          <a:xfrm>
            <a:off x="5750719" y="1125140"/>
            <a:ext cx="2931900" cy="25650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Century Gothic"/>
                <a:ea typeface="Century Gothic"/>
                <a:cs typeface="Century Gothic"/>
                <a:sym typeface="Century Gothic"/>
              </a:rPr>
              <a:t>Secondary Colors</a:t>
            </a:r>
            <a:endParaRPr b="0" i="0" sz="1800" u="none" cap="none" strike="noStrike">
              <a:solidFill>
                <a:srgbClr val="FFFFFF"/>
              </a:solidFill>
              <a:latin typeface="Century Gothic"/>
              <a:ea typeface="Century Gothic"/>
              <a:cs typeface="Century Gothic"/>
              <a:sym typeface="Century Gothic"/>
            </a:endParaRPr>
          </a:p>
        </p:txBody>
      </p:sp>
      <p:sp>
        <p:nvSpPr>
          <p:cNvPr id="112" name="Google Shape;112;p24"/>
          <p:cNvSpPr/>
          <p:nvPr/>
        </p:nvSpPr>
        <p:spPr>
          <a:xfrm>
            <a:off x="5804297" y="1406425"/>
            <a:ext cx="1071600" cy="803700"/>
          </a:xfrm>
          <a:prstGeom prst="rect">
            <a:avLst/>
          </a:prstGeom>
          <a:solidFill>
            <a:srgbClr val="4DC1DF"/>
          </a:solidFill>
          <a:ln>
            <a:noFill/>
          </a:ln>
          <a:effectLst>
            <a:outerShdw blurRad="50800" rotWithShape="0" algn="tl" dir="2700000" dist="38100">
              <a:srgbClr val="000000">
                <a:alpha val="40000"/>
              </a:srgbClr>
            </a:outerShdw>
          </a:effectLst>
        </p:spPr>
        <p:txBody>
          <a:bodyPr anchorCtr="0" anchor="ctr" bIns="35700" lIns="35700" spcFirstLastPara="1" rIns="35700" wrap="square" tIns="35700">
            <a:noAutofit/>
          </a:bodyPr>
          <a:lstStyle/>
          <a:p>
            <a:pPr indent="0" lvl="0" marL="160728" marR="0" rtl="0" algn="l">
              <a:lnSpc>
                <a:spcPct val="100000"/>
              </a:lnSpc>
              <a:spcBef>
                <a:spcPts val="0"/>
              </a:spcBef>
              <a:spcAft>
                <a:spcPts val="0"/>
              </a:spcAft>
              <a:buClr>
                <a:schemeClr val="dk1"/>
              </a:buClr>
              <a:buSzPts val="1300"/>
              <a:buFont typeface="Century Gothic"/>
              <a:buNone/>
            </a:pPr>
            <a:r>
              <a:t/>
            </a:r>
            <a:endParaRPr b="0" i="0" sz="1300" u="none" cap="none" strike="noStrike">
              <a:solidFill>
                <a:srgbClr val="5C6670"/>
              </a:solidFill>
              <a:latin typeface="Trebuchet MS"/>
              <a:ea typeface="Trebuchet MS"/>
              <a:cs typeface="Trebuchet MS"/>
              <a:sym typeface="Trebuchet MS"/>
            </a:endParaRPr>
          </a:p>
        </p:txBody>
      </p:sp>
      <p:sp>
        <p:nvSpPr>
          <p:cNvPr id="113" name="Google Shape;113;p24"/>
          <p:cNvSpPr/>
          <p:nvPr/>
        </p:nvSpPr>
        <p:spPr>
          <a:xfrm>
            <a:off x="5804297" y="2411015"/>
            <a:ext cx="1071600" cy="803700"/>
          </a:xfrm>
          <a:prstGeom prst="rect">
            <a:avLst/>
          </a:prstGeom>
          <a:solidFill>
            <a:schemeClr val="accent4"/>
          </a:solidFill>
          <a:ln>
            <a:noFill/>
          </a:ln>
          <a:effectLst>
            <a:outerShdw blurRad="50800" rotWithShape="0" algn="tl" dir="2700000" dist="38100">
              <a:srgbClr val="000000">
                <a:alpha val="40000"/>
              </a:srgbClr>
            </a:outerShdw>
          </a:effectLst>
        </p:spPr>
        <p:txBody>
          <a:bodyPr anchorCtr="0" anchor="ctr" bIns="35700" lIns="35700" spcFirstLastPara="1" rIns="35700" wrap="square" tIns="35700">
            <a:noAutofit/>
          </a:bodyPr>
          <a:lstStyle/>
          <a:p>
            <a:pPr indent="0" lvl="0" marL="160728" marR="0" rtl="0" algn="l">
              <a:lnSpc>
                <a:spcPct val="100000"/>
              </a:lnSpc>
              <a:spcBef>
                <a:spcPts val="0"/>
              </a:spcBef>
              <a:spcAft>
                <a:spcPts val="0"/>
              </a:spcAft>
              <a:buClr>
                <a:schemeClr val="dk1"/>
              </a:buClr>
              <a:buSzPts val="1300"/>
              <a:buFont typeface="Century Gothic"/>
              <a:buNone/>
            </a:pPr>
            <a:r>
              <a:t/>
            </a:r>
            <a:endParaRPr b="0" i="0" sz="1300" u="none" cap="none" strike="noStrike">
              <a:solidFill>
                <a:schemeClr val="accent4"/>
              </a:solidFill>
              <a:latin typeface="Trebuchet MS"/>
              <a:ea typeface="Trebuchet MS"/>
              <a:cs typeface="Trebuchet MS"/>
              <a:sym typeface="Trebuchet MS"/>
            </a:endParaRPr>
          </a:p>
        </p:txBody>
      </p:sp>
      <p:sp>
        <p:nvSpPr>
          <p:cNvPr id="114" name="Google Shape;114;p24"/>
          <p:cNvSpPr txBox="1"/>
          <p:nvPr/>
        </p:nvSpPr>
        <p:spPr>
          <a:xfrm>
            <a:off x="2160984" y="1628158"/>
            <a:ext cx="1071600" cy="348600"/>
          </a:xfrm>
          <a:prstGeom prst="rect">
            <a:avLst/>
          </a:prstGeom>
          <a:noFill/>
          <a:ln>
            <a:noFill/>
          </a:ln>
        </p:spPr>
        <p:txBody>
          <a:bodyPr anchorCtr="0" anchor="t" bIns="32125" lIns="64275" spcFirstLastPara="1" rIns="64275" wrap="square" tIns="32125">
            <a:noAutofit/>
          </a:bodyPr>
          <a:lstStyle/>
          <a:p>
            <a:pPr indent="0" lvl="0" marL="0" marR="0" rtl="0" algn="ctr">
              <a:lnSpc>
                <a:spcPct val="100000"/>
              </a:lnSpc>
              <a:spcBef>
                <a:spcPts val="0"/>
              </a:spcBef>
              <a:spcAft>
                <a:spcPts val="0"/>
              </a:spcAft>
              <a:buClr>
                <a:srgbClr val="FFFFFF"/>
              </a:buClr>
              <a:buSzPts val="1300"/>
              <a:buFont typeface="Trebuchet MS"/>
              <a:buNone/>
            </a:pPr>
            <a:r>
              <a:rPr b="0" i="0" lang="en" sz="1300" u="none" cap="none" strike="noStrike">
                <a:solidFill>
                  <a:srgbClr val="FFFFFF"/>
                </a:solidFill>
                <a:latin typeface="Trebuchet MS"/>
                <a:ea typeface="Trebuchet MS"/>
                <a:cs typeface="Trebuchet MS"/>
                <a:sym typeface="Trebuchet MS"/>
              </a:rPr>
              <a:t>RGB 96/111/118</a:t>
            </a:r>
            <a:endParaRPr b="0" i="0" sz="1800" u="none" cap="none" strike="noStrike">
              <a:solidFill>
                <a:srgbClr val="FFFFFF"/>
              </a:solidFill>
              <a:latin typeface="Century Gothic"/>
              <a:ea typeface="Century Gothic"/>
              <a:cs typeface="Century Gothic"/>
              <a:sym typeface="Century Gothic"/>
            </a:endParaRPr>
          </a:p>
        </p:txBody>
      </p:sp>
      <p:sp>
        <p:nvSpPr>
          <p:cNvPr id="115" name="Google Shape;115;p24"/>
          <p:cNvSpPr txBox="1"/>
          <p:nvPr/>
        </p:nvSpPr>
        <p:spPr>
          <a:xfrm>
            <a:off x="767953" y="1628158"/>
            <a:ext cx="1071600" cy="348600"/>
          </a:xfrm>
          <a:prstGeom prst="rect">
            <a:avLst/>
          </a:prstGeom>
          <a:noFill/>
          <a:ln>
            <a:noFill/>
          </a:ln>
        </p:spPr>
        <p:txBody>
          <a:bodyPr anchorCtr="0" anchor="t" bIns="32125" lIns="64275" spcFirstLastPara="1" rIns="64275" wrap="square" tIns="32125">
            <a:noAutofit/>
          </a:bodyPr>
          <a:lstStyle/>
          <a:p>
            <a:pPr indent="0" lvl="0" marL="0" marR="0" rtl="0" algn="ctr">
              <a:lnSpc>
                <a:spcPct val="100000"/>
              </a:lnSpc>
              <a:spcBef>
                <a:spcPts val="0"/>
              </a:spcBef>
              <a:spcAft>
                <a:spcPts val="0"/>
              </a:spcAft>
              <a:buClr>
                <a:srgbClr val="FFFFFF"/>
              </a:buClr>
              <a:buSzPts val="1300"/>
              <a:buFont typeface="Trebuchet MS"/>
              <a:buNone/>
            </a:pPr>
            <a:r>
              <a:rPr b="0" i="0" lang="en" sz="1300" u="none" cap="none" strike="noStrike">
                <a:solidFill>
                  <a:srgbClr val="FFFFFF"/>
                </a:solidFill>
                <a:latin typeface="Trebuchet MS"/>
                <a:ea typeface="Trebuchet MS"/>
                <a:cs typeface="Trebuchet MS"/>
                <a:sym typeface="Trebuchet MS"/>
              </a:rPr>
              <a:t>RGB 0/51/102</a:t>
            </a:r>
            <a:endParaRPr b="0" i="0" sz="1800" u="none" cap="none" strike="noStrike">
              <a:solidFill>
                <a:srgbClr val="FFFFFF"/>
              </a:solidFill>
              <a:latin typeface="Century Gothic"/>
              <a:ea typeface="Century Gothic"/>
              <a:cs typeface="Century Gothic"/>
              <a:sym typeface="Century Gothic"/>
            </a:endParaRPr>
          </a:p>
        </p:txBody>
      </p:sp>
      <p:sp>
        <p:nvSpPr>
          <p:cNvPr id="116" name="Google Shape;116;p24"/>
          <p:cNvSpPr txBox="1"/>
          <p:nvPr/>
        </p:nvSpPr>
        <p:spPr>
          <a:xfrm>
            <a:off x="3554015" y="1628158"/>
            <a:ext cx="1071600" cy="348600"/>
          </a:xfrm>
          <a:prstGeom prst="rect">
            <a:avLst/>
          </a:prstGeom>
          <a:noFill/>
          <a:ln>
            <a:noFill/>
          </a:ln>
        </p:spPr>
        <p:txBody>
          <a:bodyPr anchorCtr="0" anchor="t" bIns="32125" lIns="64275" spcFirstLastPara="1" rIns="64275" wrap="square" tIns="32125">
            <a:noAutofit/>
          </a:bodyPr>
          <a:lstStyle/>
          <a:p>
            <a:pPr indent="0" lvl="0" marL="0" marR="0" rtl="0" algn="ctr">
              <a:lnSpc>
                <a:spcPct val="100000"/>
              </a:lnSpc>
              <a:spcBef>
                <a:spcPts val="0"/>
              </a:spcBef>
              <a:spcAft>
                <a:spcPts val="0"/>
              </a:spcAft>
              <a:buClr>
                <a:srgbClr val="FFFFFF"/>
              </a:buClr>
              <a:buSzPts val="1300"/>
              <a:buFont typeface="Trebuchet MS"/>
              <a:buNone/>
            </a:pPr>
            <a:r>
              <a:rPr b="0" i="0" lang="en" sz="1300" u="none" cap="none" strike="noStrike">
                <a:solidFill>
                  <a:srgbClr val="FFFFFF"/>
                </a:solidFill>
                <a:latin typeface="Trebuchet MS"/>
                <a:ea typeface="Trebuchet MS"/>
                <a:cs typeface="Trebuchet MS"/>
                <a:sym typeface="Trebuchet MS"/>
              </a:rPr>
              <a:t>RGB 253/186/19</a:t>
            </a:r>
            <a:endParaRPr b="0" i="0" sz="1800" u="none" cap="none" strike="noStrike">
              <a:solidFill>
                <a:srgbClr val="FFFFFF"/>
              </a:solidFill>
              <a:latin typeface="Century Gothic"/>
              <a:ea typeface="Century Gothic"/>
              <a:cs typeface="Century Gothic"/>
              <a:sym typeface="Century Gothic"/>
            </a:endParaRPr>
          </a:p>
        </p:txBody>
      </p:sp>
      <p:sp>
        <p:nvSpPr>
          <p:cNvPr id="117" name="Google Shape;117;p24"/>
          <p:cNvSpPr txBox="1"/>
          <p:nvPr/>
        </p:nvSpPr>
        <p:spPr>
          <a:xfrm>
            <a:off x="767953" y="2632748"/>
            <a:ext cx="1071600" cy="348600"/>
          </a:xfrm>
          <a:prstGeom prst="rect">
            <a:avLst/>
          </a:prstGeom>
          <a:noFill/>
          <a:ln>
            <a:noFill/>
          </a:ln>
        </p:spPr>
        <p:txBody>
          <a:bodyPr anchorCtr="0" anchor="t" bIns="32125" lIns="64275" spcFirstLastPara="1" rIns="64275" wrap="square" tIns="32125">
            <a:noAutofit/>
          </a:bodyPr>
          <a:lstStyle/>
          <a:p>
            <a:pPr indent="0" lvl="0" marL="0" marR="0" rtl="0" algn="ctr">
              <a:lnSpc>
                <a:spcPct val="100000"/>
              </a:lnSpc>
              <a:spcBef>
                <a:spcPts val="0"/>
              </a:spcBef>
              <a:spcAft>
                <a:spcPts val="0"/>
              </a:spcAft>
              <a:buClr>
                <a:srgbClr val="FFFFFF"/>
              </a:buClr>
              <a:buSzPts val="1300"/>
              <a:buFont typeface="Trebuchet MS"/>
              <a:buNone/>
            </a:pPr>
            <a:r>
              <a:rPr b="0" i="0" lang="en" sz="1300" u="none" cap="none" strike="noStrike">
                <a:solidFill>
                  <a:srgbClr val="FFFFFF"/>
                </a:solidFill>
                <a:latin typeface="Trebuchet MS"/>
                <a:ea typeface="Trebuchet MS"/>
                <a:cs typeface="Trebuchet MS"/>
                <a:sym typeface="Trebuchet MS"/>
              </a:rPr>
              <a:t>RGB 210/38/48</a:t>
            </a:r>
            <a:endParaRPr b="0" i="0" sz="1800" u="none" cap="none" strike="noStrike">
              <a:solidFill>
                <a:srgbClr val="FFFFFF"/>
              </a:solidFill>
              <a:latin typeface="Century Gothic"/>
              <a:ea typeface="Century Gothic"/>
              <a:cs typeface="Century Gothic"/>
              <a:sym typeface="Century Gothic"/>
            </a:endParaRPr>
          </a:p>
        </p:txBody>
      </p:sp>
      <p:sp>
        <p:nvSpPr>
          <p:cNvPr id="118" name="Google Shape;118;p24"/>
          <p:cNvSpPr txBox="1"/>
          <p:nvPr/>
        </p:nvSpPr>
        <p:spPr>
          <a:xfrm>
            <a:off x="2160984" y="2632748"/>
            <a:ext cx="1071600" cy="325800"/>
          </a:xfrm>
          <a:prstGeom prst="rect">
            <a:avLst/>
          </a:prstGeom>
          <a:noFill/>
          <a:ln>
            <a:noFill/>
          </a:ln>
        </p:spPr>
        <p:txBody>
          <a:bodyPr anchorCtr="0" anchor="t" bIns="32125" lIns="64275" spcFirstLastPara="1" rIns="64275" wrap="square" tIns="32125">
            <a:noAutofit/>
          </a:bodyPr>
          <a:lstStyle/>
          <a:p>
            <a:pPr indent="0" lvl="0" marL="0" marR="0" rtl="0" algn="ctr">
              <a:lnSpc>
                <a:spcPct val="100000"/>
              </a:lnSpc>
              <a:spcBef>
                <a:spcPts val="0"/>
              </a:spcBef>
              <a:spcAft>
                <a:spcPts val="0"/>
              </a:spcAft>
              <a:buClr>
                <a:srgbClr val="5C6670"/>
              </a:buClr>
              <a:buSzPts val="1200"/>
              <a:buFont typeface="Trebuchet MS"/>
              <a:buNone/>
            </a:pPr>
            <a:r>
              <a:rPr b="0" i="0" lang="en" sz="1200" u="none" cap="none" strike="noStrike">
                <a:solidFill>
                  <a:srgbClr val="5C6670"/>
                </a:solidFill>
                <a:latin typeface="Trebuchet MS"/>
                <a:ea typeface="Trebuchet MS"/>
                <a:cs typeface="Trebuchet MS"/>
                <a:sym typeface="Trebuchet MS"/>
              </a:rPr>
              <a:t>RGB 255/255/255</a:t>
            </a:r>
            <a:endParaRPr b="0" i="0" sz="1600" u="none" cap="none" strike="noStrike">
              <a:solidFill>
                <a:schemeClr val="dk1"/>
              </a:solidFill>
              <a:latin typeface="Century Gothic"/>
              <a:ea typeface="Century Gothic"/>
              <a:cs typeface="Century Gothic"/>
              <a:sym typeface="Century Gothic"/>
            </a:endParaRPr>
          </a:p>
        </p:txBody>
      </p:sp>
      <p:sp>
        <p:nvSpPr>
          <p:cNvPr id="119" name="Google Shape;119;p24"/>
          <p:cNvSpPr txBox="1"/>
          <p:nvPr/>
        </p:nvSpPr>
        <p:spPr>
          <a:xfrm>
            <a:off x="5804297" y="1628158"/>
            <a:ext cx="1071600" cy="348600"/>
          </a:xfrm>
          <a:prstGeom prst="rect">
            <a:avLst/>
          </a:prstGeom>
          <a:noFill/>
          <a:ln>
            <a:noFill/>
          </a:ln>
        </p:spPr>
        <p:txBody>
          <a:bodyPr anchorCtr="0" anchor="t" bIns="32125" lIns="64275" spcFirstLastPara="1" rIns="64275" wrap="square" tIns="32125">
            <a:noAutofit/>
          </a:bodyPr>
          <a:lstStyle/>
          <a:p>
            <a:pPr indent="0" lvl="0" marL="0" marR="0" rtl="0" algn="ctr">
              <a:lnSpc>
                <a:spcPct val="100000"/>
              </a:lnSpc>
              <a:spcBef>
                <a:spcPts val="0"/>
              </a:spcBef>
              <a:spcAft>
                <a:spcPts val="0"/>
              </a:spcAft>
              <a:buClr>
                <a:srgbClr val="FFFFFF"/>
              </a:buClr>
              <a:buSzPts val="1300"/>
              <a:buFont typeface="Trebuchet MS"/>
              <a:buNone/>
            </a:pPr>
            <a:r>
              <a:rPr b="0" i="0" lang="en" sz="1300" u="none" cap="none" strike="noStrike">
                <a:solidFill>
                  <a:srgbClr val="FFFFFF"/>
                </a:solidFill>
                <a:latin typeface="Trebuchet MS"/>
                <a:ea typeface="Trebuchet MS"/>
                <a:cs typeface="Trebuchet MS"/>
                <a:sym typeface="Trebuchet MS"/>
              </a:rPr>
              <a:t>RGB 77/193/223</a:t>
            </a:r>
            <a:endParaRPr b="0" i="0" sz="1800" u="none" cap="none" strike="noStrike">
              <a:solidFill>
                <a:srgbClr val="FFFFFF"/>
              </a:solidFill>
              <a:latin typeface="Century Gothic"/>
              <a:ea typeface="Century Gothic"/>
              <a:cs typeface="Century Gothic"/>
              <a:sym typeface="Century Gothic"/>
            </a:endParaRPr>
          </a:p>
        </p:txBody>
      </p:sp>
      <p:sp>
        <p:nvSpPr>
          <p:cNvPr id="120" name="Google Shape;120;p24"/>
          <p:cNvSpPr txBox="1"/>
          <p:nvPr/>
        </p:nvSpPr>
        <p:spPr>
          <a:xfrm>
            <a:off x="5804297" y="2632748"/>
            <a:ext cx="1071600" cy="337200"/>
          </a:xfrm>
          <a:prstGeom prst="rect">
            <a:avLst/>
          </a:prstGeom>
          <a:noFill/>
          <a:ln>
            <a:noFill/>
          </a:ln>
        </p:spPr>
        <p:txBody>
          <a:bodyPr anchorCtr="0" anchor="t" bIns="32125" lIns="64275" spcFirstLastPara="1" rIns="64275" wrap="square" tIns="32125">
            <a:noAutofit/>
          </a:bodyPr>
          <a:lstStyle/>
          <a:p>
            <a:pPr indent="0" lvl="0" marL="0" marR="0" rtl="0" algn="ctr">
              <a:lnSpc>
                <a:spcPct val="100000"/>
              </a:lnSpc>
              <a:spcBef>
                <a:spcPts val="0"/>
              </a:spcBef>
              <a:spcAft>
                <a:spcPts val="0"/>
              </a:spcAft>
              <a:buClr>
                <a:srgbClr val="FFFFFF"/>
              </a:buClr>
              <a:buSzPts val="1300"/>
              <a:buFont typeface="Trebuchet MS"/>
              <a:buNone/>
            </a:pPr>
            <a:r>
              <a:rPr b="0" i="0" lang="en" sz="1300" u="none" cap="none" strike="noStrike">
                <a:solidFill>
                  <a:srgbClr val="FFFFFF"/>
                </a:solidFill>
                <a:latin typeface="Trebuchet MS"/>
                <a:ea typeface="Trebuchet MS"/>
                <a:cs typeface="Trebuchet MS"/>
                <a:sym typeface="Trebuchet MS"/>
              </a:rPr>
              <a:t>RGB </a:t>
            </a:r>
            <a:r>
              <a:rPr b="0" i="0" lang="en" sz="1200" u="none" cap="none" strike="noStrike">
                <a:solidFill>
                  <a:srgbClr val="FFFFFF"/>
                </a:solidFill>
                <a:latin typeface="Trebuchet MS"/>
                <a:ea typeface="Trebuchet MS"/>
                <a:cs typeface="Trebuchet MS"/>
                <a:sym typeface="Trebuchet MS"/>
              </a:rPr>
              <a:t>181/182/184</a:t>
            </a:r>
            <a:endParaRPr b="0" i="0" sz="1600" u="none" cap="none" strike="noStrike">
              <a:solidFill>
                <a:srgbClr val="FFFFFF"/>
              </a:solidFill>
              <a:latin typeface="Century Gothic"/>
              <a:ea typeface="Century Gothic"/>
              <a:cs typeface="Century Gothic"/>
              <a:sym typeface="Century Gothic"/>
            </a:endParaRPr>
          </a:p>
        </p:txBody>
      </p:sp>
      <p:sp>
        <p:nvSpPr>
          <p:cNvPr id="121" name="Google Shape;121;p24"/>
          <p:cNvSpPr txBox="1"/>
          <p:nvPr/>
        </p:nvSpPr>
        <p:spPr>
          <a:xfrm>
            <a:off x="767953" y="241102"/>
            <a:ext cx="5357700" cy="49500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0"/>
              </a:spcAft>
              <a:buClr>
                <a:srgbClr val="000000"/>
              </a:buClr>
              <a:buSzPts val="3900"/>
              <a:buFont typeface="Arial"/>
              <a:buNone/>
            </a:pPr>
            <a:r>
              <a:rPr b="1" i="0" lang="en" sz="3900" u="none" cap="none" strike="noStrike">
                <a:solidFill>
                  <a:srgbClr val="FFFFFF"/>
                </a:solidFill>
                <a:latin typeface="Century Gothic"/>
                <a:ea typeface="Century Gothic"/>
                <a:cs typeface="Century Gothic"/>
                <a:sym typeface="Century Gothic"/>
              </a:rPr>
              <a:t>USING THIS TEMPLATE:</a:t>
            </a:r>
            <a:endParaRPr b="0" i="0" sz="3900" u="none" cap="none" strike="noStrike">
              <a:solidFill>
                <a:srgbClr val="FFFFFF"/>
              </a:solidFill>
              <a:latin typeface="Century Gothic"/>
              <a:ea typeface="Century Gothic"/>
              <a:cs typeface="Century Gothic"/>
              <a:sym typeface="Century Gothic"/>
            </a:endParaRPr>
          </a:p>
        </p:txBody>
      </p:sp>
      <p:cxnSp>
        <p:nvCxnSpPr>
          <p:cNvPr id="122" name="Google Shape;122;p24"/>
          <p:cNvCxnSpPr/>
          <p:nvPr/>
        </p:nvCxnSpPr>
        <p:spPr>
          <a:xfrm>
            <a:off x="5268516" y="1406425"/>
            <a:ext cx="0" cy="1808400"/>
          </a:xfrm>
          <a:prstGeom prst="straightConnector1">
            <a:avLst/>
          </a:prstGeom>
          <a:solidFill>
            <a:srgbClr val="14943F"/>
          </a:solidFill>
          <a:ln cap="flat" cmpd="sng" w="12700">
            <a:solidFill>
              <a:srgbClr val="FFFFFF"/>
            </a:solidFill>
            <a:prstDash val="solid"/>
            <a:miter lim="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3" name="Shape 123"/>
        <p:cNvGrpSpPr/>
        <p:nvPr/>
      </p:nvGrpSpPr>
      <p:grpSpPr>
        <a:xfrm>
          <a:off x="0" y="0"/>
          <a:ext cx="0" cy="0"/>
          <a:chOff x="0" y="0"/>
          <a:chExt cx="0" cy="0"/>
        </a:xfrm>
      </p:grpSpPr>
      <p:sp>
        <p:nvSpPr>
          <p:cNvPr id="124" name="Google Shape;124;p2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25"/>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26" name="Google Shape;126;p25"/>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27" name="Google Shape;127;p2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2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9" name="Google Shape;129;p2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0" name="Shape 130"/>
        <p:cNvGrpSpPr/>
        <p:nvPr/>
      </p:nvGrpSpPr>
      <p:grpSpPr>
        <a:xfrm>
          <a:off x="0" y="0"/>
          <a:ext cx="0" cy="0"/>
          <a:chOff x="0" y="0"/>
          <a:chExt cx="0" cy="0"/>
        </a:xfrm>
      </p:grpSpPr>
      <p:sp>
        <p:nvSpPr>
          <p:cNvPr id="131" name="Google Shape;131;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4400"/>
              <a:buFont typeface="Century Gothic"/>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p26"/>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33" name="Google Shape;133;p26"/>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34" name="Google Shape;134;p26"/>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35" name="Google Shape;135;p26"/>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36" name="Google Shape;136;p2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7" name="Google Shape;137;p2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p2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9" name="Shape 139"/>
        <p:cNvGrpSpPr/>
        <p:nvPr/>
      </p:nvGrpSpPr>
      <p:grpSpPr>
        <a:xfrm>
          <a:off x="0" y="0"/>
          <a:ext cx="0" cy="0"/>
          <a:chOff x="0" y="0"/>
          <a:chExt cx="0" cy="0"/>
        </a:xfrm>
      </p:grpSpPr>
      <p:sp>
        <p:nvSpPr>
          <p:cNvPr id="140" name="Google Shape;140;p2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1" name="Google Shape;141;p2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p2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3" name="Google Shape;143;p2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28"/>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2000"/>
              <a:buFont typeface="Century Gothic"/>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6" name="Google Shape;146;p28"/>
          <p:cNvSpPr txBox="1"/>
          <p:nvPr>
            <p:ph idx="1" type="body"/>
          </p:nvPr>
        </p:nvSpPr>
        <p:spPr>
          <a:xfrm>
            <a:off x="3575050" y="204788"/>
            <a:ext cx="5111700" cy="4389600"/>
          </a:xfrm>
          <a:prstGeom prst="rect">
            <a:avLst/>
          </a:prstGeom>
          <a:noFill/>
          <a:ln>
            <a:noFill/>
          </a:ln>
        </p:spPr>
        <p:txBody>
          <a:bodyPr anchorCtr="0" anchor="t" bIns="45700" lIns="91425" spcFirstLastPara="1" rIns="91425" wrap="square" tIns="45700">
            <a:no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47" name="Google Shape;147;p28"/>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48" name="Google Shape;148;p2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9" name="Google Shape;149;p2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0" name="Google Shape;150;p2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1" name="Shape 151"/>
        <p:cNvGrpSpPr/>
        <p:nvPr/>
      </p:nvGrpSpPr>
      <p:grpSpPr>
        <a:xfrm>
          <a:off x="0" y="0"/>
          <a:ext cx="0" cy="0"/>
          <a:chOff x="0" y="0"/>
          <a:chExt cx="0" cy="0"/>
        </a:xfrm>
      </p:grpSpPr>
      <p:sp>
        <p:nvSpPr>
          <p:cNvPr id="152" name="Google Shape;152;p29"/>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2000"/>
              <a:buFont typeface="Century Gothic"/>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3" name="Google Shape;153;p29"/>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154" name="Google Shape;154;p29"/>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55" name="Google Shape;155;p2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6" name="Google Shape;156;p2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p2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 name="Shape 158"/>
        <p:cNvGrpSpPr/>
        <p:nvPr/>
      </p:nvGrpSpPr>
      <p:grpSpPr>
        <a:xfrm>
          <a:off x="0" y="0"/>
          <a:ext cx="0" cy="0"/>
          <a:chOff x="0" y="0"/>
          <a:chExt cx="0" cy="0"/>
        </a:xfrm>
      </p:grpSpPr>
      <p:sp>
        <p:nvSpPr>
          <p:cNvPr id="159" name="Google Shape;159;p3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0" name="Google Shape;160;p30"/>
          <p:cNvSpPr txBox="1"/>
          <p:nvPr>
            <p:ph idx="1" type="body"/>
          </p:nvPr>
        </p:nvSpPr>
        <p:spPr>
          <a:xfrm rot="5400000">
            <a:off x="2874749" y="-1217400"/>
            <a:ext cx="3394500" cy="8229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61" name="Google Shape;161;p3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2" name="Google Shape;162;p3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3" name="Google Shape;163;p3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4" name="Shape 164"/>
        <p:cNvGrpSpPr/>
        <p:nvPr/>
      </p:nvGrpSpPr>
      <p:grpSpPr>
        <a:xfrm>
          <a:off x="0" y="0"/>
          <a:ext cx="0" cy="0"/>
          <a:chOff x="0" y="0"/>
          <a:chExt cx="0" cy="0"/>
        </a:xfrm>
      </p:grpSpPr>
      <p:sp>
        <p:nvSpPr>
          <p:cNvPr id="165" name="Google Shape;165;p31"/>
          <p:cNvSpPr txBox="1"/>
          <p:nvPr>
            <p:ph type="title"/>
          </p:nvPr>
        </p:nvSpPr>
        <p:spPr>
          <a:xfrm rot="5400000">
            <a:off x="5463749" y="1371628"/>
            <a:ext cx="4388700" cy="20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6" name="Google Shape;166;p31"/>
          <p:cNvSpPr txBox="1"/>
          <p:nvPr>
            <p:ph idx="1" type="body"/>
          </p:nvPr>
        </p:nvSpPr>
        <p:spPr>
          <a:xfrm rot="5400000">
            <a:off x="1272750" y="-609571"/>
            <a:ext cx="4388700" cy="6019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67" name="Google Shape;167;p3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8" name="Google Shape;168;p3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9" name="Google Shape;169;p3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2.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4701483"/>
            <a:ext cx="9161856" cy="457056"/>
          </a:xfrm>
          <a:custGeom>
            <a:rect b="b" l="l" r="r" t="t"/>
            <a:pathLst>
              <a:path extrusionOk="0" h="21600" w="21600">
                <a:moveTo>
                  <a:pt x="0" y="0"/>
                </a:moveTo>
                <a:lnTo>
                  <a:pt x="21600" y="0"/>
                </a:lnTo>
                <a:lnTo>
                  <a:pt x="21600" y="21600"/>
                </a:lnTo>
                <a:lnTo>
                  <a:pt x="0" y="21600"/>
                </a:lnTo>
                <a:close/>
              </a:path>
            </a:pathLst>
          </a:custGeom>
          <a:solidFill>
            <a:srgbClr val="FFD100"/>
          </a:solidFill>
          <a:ln>
            <a:noFill/>
          </a:ln>
        </p:spPr>
        <p:txBody>
          <a:bodyPr anchorCtr="0" anchor="ctr" bIns="32750" lIns="32750" spcFirstLastPara="1" rIns="32750" wrap="square" tIns="32750">
            <a:noAutofit/>
          </a:bodyPr>
          <a:lstStyle/>
          <a:p>
            <a:pPr indent="0" lvl="0" marL="0" marR="0" rtl="0" algn="l">
              <a:spcBef>
                <a:spcPts val="0"/>
              </a:spcBef>
              <a:spcAft>
                <a:spcPts val="0"/>
              </a:spcAft>
              <a:buNone/>
            </a:pPr>
            <a:r>
              <a:t/>
            </a:r>
            <a:endParaRPr b="0" i="0" sz="1400" u="none" cap="none" strike="noStrike">
              <a:solidFill>
                <a:srgbClr val="53C1DD"/>
              </a:solidFill>
              <a:latin typeface="Trebuchet MS"/>
              <a:ea typeface="Trebuchet MS"/>
              <a:cs typeface="Trebuchet MS"/>
              <a:sym typeface="Trebuchet MS"/>
            </a:endParaRPr>
          </a:p>
        </p:txBody>
      </p:sp>
      <p:pic>
        <p:nvPicPr>
          <p:cNvPr id="52" name="Google Shape;52;p13"/>
          <p:cNvPicPr preferRelativeResize="0"/>
          <p:nvPr/>
        </p:nvPicPr>
        <p:blipFill rotWithShape="1">
          <a:blip r:embed="rId1">
            <a:alphaModFix/>
          </a:blip>
          <a:srcRect b="0" l="0" r="0" t="0"/>
          <a:stretch/>
        </p:blipFill>
        <p:spPr>
          <a:xfrm>
            <a:off x="553641" y="4734939"/>
            <a:ext cx="2555679" cy="40856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453"/>
        </a:solidFill>
      </p:bgPr>
    </p:bg>
    <p:spTree>
      <p:nvGrpSpPr>
        <p:cNvPr id="69" name="Shape 69"/>
        <p:cNvGrpSpPr/>
        <p:nvPr/>
      </p:nvGrpSpPr>
      <p:grpSpPr>
        <a:xfrm>
          <a:off x="0" y="0"/>
          <a:ext cx="0" cy="0"/>
          <a:chOff x="0" y="0"/>
          <a:chExt cx="0" cy="0"/>
        </a:xfrm>
      </p:grpSpPr>
      <p:sp>
        <p:nvSpPr>
          <p:cNvPr id="70" name="Google Shape;70;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4400"/>
              <a:buFont typeface="Century Gothic"/>
              <a:buNone/>
              <a:defRPr b="1" i="0" sz="44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 name="Google Shape;71;p19"/>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entury Gothic"/>
                <a:ea typeface="Century Gothic"/>
                <a:cs typeface="Century Gothic"/>
                <a:sym typeface="Century Gothic"/>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72" name="Google Shape;72;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73" name="Google Shape;73;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74" name="Google Shape;74;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pic>
        <p:nvPicPr>
          <p:cNvPr id="75" name="Google Shape;75;p19"/>
          <p:cNvPicPr preferRelativeResize="0"/>
          <p:nvPr/>
        </p:nvPicPr>
        <p:blipFill rotWithShape="1">
          <a:blip r:embed="rId1">
            <a:alphaModFix/>
          </a:blip>
          <a:srcRect b="0" l="0" r="0" t="0"/>
          <a:stretch/>
        </p:blipFill>
        <p:spPr>
          <a:xfrm>
            <a:off x="8507186" y="4818971"/>
            <a:ext cx="345507" cy="21438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hyperlink" Target="https://communitybuilders.org/insights/roadmap-to-recovery/" TargetMode="External"/><Relationship Id="rId4" Type="http://schemas.openxmlformats.org/officeDocument/2006/relationships/hyperlink" Target="https://downtowncoloradoinc.wildapricot.org/resources/Documents/Economic%20Stabilization%20and%20Recovery%20Framework%20for%20DCI%20DRAFT%20Apr2020.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s://covid19.gunnisoncounty.org/community-resources/public-health-orders/" TargetMode="External"/><Relationship Id="rId4" Type="http://schemas.openxmlformats.org/officeDocument/2006/relationships/hyperlink" Target="https://covid19.gunnisoncounty.org/community-resources/public-health-orders/" TargetMode="External"/><Relationship Id="rId5" Type="http://schemas.openxmlformats.org/officeDocument/2006/relationships/hyperlink" Target="https://covid19.gunnisoncounty.org/updates/gunnison-valley-economic-recovery-dashboard/" TargetMode="External"/><Relationship Id="rId6" Type="http://schemas.openxmlformats.org/officeDocument/2006/relationships/hyperlink" Target="https://covid19.gunnisoncounty.org/updates/gunnison-valley-economic-recovery-dashboard/" TargetMode="External"/><Relationship Id="rId7"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hyperlink" Target="https://cdola.colorado.gov/funding-programs/energy/mineral-impact-assistance-fund-grant-eiaf" TargetMode="External"/><Relationship Id="rId4" Type="http://schemas.openxmlformats.org/officeDocument/2006/relationships/hyperlink" Target="https://www.coresiliency.com/covid19-community-adaptations" TargetMode="External"/><Relationship Id="rId9" Type="http://schemas.openxmlformats.org/officeDocument/2006/relationships/hyperlink" Target="https://cdola.colorado.gov/colorado-main-street-program" TargetMode="External"/><Relationship Id="rId5" Type="http://schemas.openxmlformats.org/officeDocument/2006/relationships/hyperlink" Target="https://cdola.colorado.gov/workshops-training-for-local-governments" TargetMode="External"/><Relationship Id="rId6" Type="http://schemas.openxmlformats.org/officeDocument/2006/relationships/hyperlink" Target="https://cdola.colorado.gov/workshops-training-for-local-governments" TargetMode="External"/><Relationship Id="rId7" Type="http://schemas.openxmlformats.org/officeDocument/2006/relationships/hyperlink" Target="https://cdola.colorado.gov/workshops-training-for-local-governments" TargetMode="External"/><Relationship Id="rId8" Type="http://schemas.openxmlformats.org/officeDocument/2006/relationships/hyperlink" Target="https://www.coresiliency.com/peer-exchange-landing-pag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hyperlink" Target="https://www.coloradosbdc.org/" TargetMode="External"/><Relationship Id="rId4" Type="http://schemas.openxmlformats.org/officeDocument/2006/relationships/hyperlink" Target="https://choosecolorado.com/programs-initiatives/opportunity-zon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hyperlink" Target="https://choosecolorado.com/programs-initiatives/employee-ownership-network/" TargetMode="External"/><Relationship Id="rId4" Type="http://schemas.openxmlformats.org/officeDocument/2006/relationships/hyperlink" Target="mailto:john.kovacs@state.co.us" TargetMode="External"/><Relationship Id="rId5" Type="http://schemas.openxmlformats.org/officeDocument/2006/relationships/hyperlink" Target="https://choosecolorado.com/doing-business/incentives-financing/location-neutral-employment-program/" TargetMode="External"/><Relationship Id="rId6" Type="http://schemas.openxmlformats.org/officeDocument/2006/relationships/hyperlink" Target="https://www.youtube.com/watch?v=fC8QmG1taUw&amp;feature=youtu.b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hyperlink" Target="https://choosecolorado.com/doing-business/incentives-financing/rural-jump-start-program/" TargetMode="External"/><Relationship Id="rId4" Type="http://schemas.openxmlformats.org/officeDocument/2006/relationships/hyperlink" Target="mailto:Andrea.Blankenship@state.co.us" TargetMode="External"/><Relationship Id="rId5" Type="http://schemas.openxmlformats.org/officeDocument/2006/relationships/hyperlink" Target="https://choosecolorado.com/doing-business/incentives-financing/advanced-industries/" TargetMode="External"/><Relationship Id="rId6" Type="http://schemas.openxmlformats.org/officeDocument/2006/relationships/hyperlink" Target="https://choosecolorado.com/doing-business/incentives-financing/export-accelerator-program/" TargetMode="External"/></Relationships>
</file>

<file path=ppt/slides/_rels/slide22.xml.rels><?xml version="1.0" encoding="UTF-8" standalone="yes"?><Relationships xmlns="http://schemas.openxmlformats.org/package/2006/relationships"><Relationship Id="rId11" Type="http://schemas.openxmlformats.org/officeDocument/2006/relationships/hyperlink" Target="https://www.mbocolorado.com/" TargetMode="External"/><Relationship Id="rId10" Type="http://schemas.openxmlformats.org/officeDocument/2006/relationships/hyperlink" Target="https://choosecolorado.com/programs-initiatives/outdoor-recreation-industry-office/" TargetMode="External"/><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hyperlink" Target="https://industry.colorado.com/care-coloradans-responsible-tourism-toolkit" TargetMode="External"/><Relationship Id="rId4" Type="http://schemas.openxmlformats.org/officeDocument/2006/relationships/hyperlink" Target="https://lnt.org/" TargetMode="External"/><Relationship Id="rId9" Type="http://schemas.openxmlformats.org/officeDocument/2006/relationships/hyperlink" Target="https://industry.colorado.com/marketing-matching-grant-program" TargetMode="External"/><Relationship Id="rId5" Type="http://schemas.openxmlformats.org/officeDocument/2006/relationships/hyperlink" Target="https://industry.colorado.com/colorado-concierge" TargetMode="External"/><Relationship Id="rId6" Type="http://schemas.openxmlformats.org/officeDocument/2006/relationships/hyperlink" Target="https://www.recreateresponsibly.org/" TargetMode="External"/><Relationship Id="rId7" Type="http://schemas.openxmlformats.org/officeDocument/2006/relationships/hyperlink" Target="https://www.recreateresponsibly.org/colorado-coalition" TargetMode="External"/><Relationship Id="rId8" Type="http://schemas.openxmlformats.org/officeDocument/2006/relationships/hyperlink" Target="https://www.recreateresponsibly.org/toolk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hyperlink" Target="https://startupcolorado.org/" TargetMode="External"/><Relationship Id="rId4" Type="http://schemas.openxmlformats.org/officeDocument/2006/relationships/hyperlink" Target="https://cuboulder.zoom.us/webinar/register/WN_DBwSsCMKS1S45oVdr9Ek2Q" TargetMode="External"/><Relationship Id="rId5" Type="http://schemas.openxmlformats.org/officeDocument/2006/relationships/hyperlink" Target="https://cuboulder.zoom.us/webinar/register/WN_jm3297rXRZ6wZJ9VKBSKSA" TargetMode="External"/><Relationship Id="rId6" Type="http://schemas.openxmlformats.org/officeDocument/2006/relationships/image" Target="../media/image12.png"/><Relationship Id="rId7"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hyperlink" Target="https://www.coloradocovidrelief.org/" TargetMode="External"/><Relationship Id="rId4" Type="http://schemas.openxmlformats.org/officeDocument/2006/relationships/hyperlink" Target="https://www.coloradocovidrelief.org/events" TargetMode="External"/><Relationship Id="rId5" Type="http://schemas.openxmlformats.org/officeDocument/2006/relationships/hyperlink" Target="https://artsandmedia.ucdenver.edu/cam-career-central/creative-corps" TargetMode="External"/><Relationship Id="rId6" Type="http://schemas.openxmlformats.org/officeDocument/2006/relationships/hyperlink" Target="https://coloradocreativeindustries.org/" TargetMode="External"/><Relationship Id="rId7" Type="http://schemas.openxmlformats.org/officeDocument/2006/relationships/hyperlink" Target="https://www.coloradofilm.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hyperlink" Target="https://energizecolorado.com/" TargetMode="External"/><Relationship Id="rId4" Type="http://schemas.openxmlformats.org/officeDocument/2006/relationships/hyperlink" Target="https://www.manufacturersedge.com/" TargetMode="External"/><Relationship Id="rId5" Type="http://schemas.openxmlformats.org/officeDocument/2006/relationships/hyperlink" Target="https://foodsystems.colostate.edu/regional-impacts/colorado-blueprint/regions/" TargetMode="External"/><Relationship Id="rId6" Type="http://schemas.openxmlformats.org/officeDocument/2006/relationships/hyperlink" Target="https://nationalwesterncenter.com/wp-content/uploads/2020/06/how_the_west_was_one_refined_web.pdf" TargetMode="External"/><Relationship Id="rId7" Type="http://schemas.openxmlformats.org/officeDocument/2006/relationships/hyperlink" Target="https://nationalwesterncenter.com/wp-content/uploads/2020/06/food-vision-stakeholder-map-062020.pdf" TargetMode="External"/><Relationship Id="rId8" Type="http://schemas.openxmlformats.org/officeDocument/2006/relationships/hyperlink" Target="https://embed.kumu.io/1c2f72454187980addeee518d1322aed#how-the-west-was-on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s://docs.google.com/spreadsheets/d/18B-l5Rz8XE14Bn9LdQ1a8oDOpi6kKB1p0v2L_qQtVBE/edit#gid=987142964" TargetMode="External"/><Relationship Id="rId4" Type="http://schemas.openxmlformats.org/officeDocument/2006/relationships/hyperlink" Target="https://energizecolorado.com/gap-fun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https://unreasonablegroup.com/articles/how-to-run-more-effective-brainstorm-sessions/#:~:text=At%20Unreasonable%2C%20we%20use%20the,to%20solve%20a%20specific%20problem." TargetMode="External"/><Relationship Id="rId4" Type="http://schemas.openxmlformats.org/officeDocument/2006/relationships/hyperlink" Target="https://xplane.com/xplanes-top-25-tips-and-tricks-for-remote-collaboration/" TargetMode="External"/><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2"/>
          <p:cNvPicPr preferRelativeResize="0"/>
          <p:nvPr/>
        </p:nvPicPr>
        <p:blipFill>
          <a:blip r:embed="rId3">
            <a:alphaModFix/>
          </a:blip>
          <a:stretch>
            <a:fillRect/>
          </a:stretch>
        </p:blipFill>
        <p:spPr>
          <a:xfrm>
            <a:off x="0" y="0"/>
            <a:ext cx="9144001" cy="5143499"/>
          </a:xfrm>
          <a:prstGeom prst="rect">
            <a:avLst/>
          </a:prstGeom>
          <a:noFill/>
          <a:ln>
            <a:noFill/>
          </a:ln>
        </p:spPr>
      </p:pic>
      <p:sp>
        <p:nvSpPr>
          <p:cNvPr id="175" name="Google Shape;175;p32"/>
          <p:cNvSpPr txBox="1"/>
          <p:nvPr/>
        </p:nvSpPr>
        <p:spPr>
          <a:xfrm>
            <a:off x="1246800" y="1084950"/>
            <a:ext cx="6650400" cy="297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800">
                <a:solidFill>
                  <a:srgbClr val="FFFFFF"/>
                </a:solidFill>
                <a:latin typeface="Trebuchet MS"/>
                <a:ea typeface="Trebuchet MS"/>
                <a:cs typeface="Trebuchet MS"/>
                <a:sym typeface="Trebuchet MS"/>
              </a:rPr>
              <a:t>Creating a COVID-19 recovery map and scenario planning</a:t>
            </a:r>
            <a:endParaRPr b="1" sz="3800">
              <a:solidFill>
                <a:srgbClr val="FFFFFF"/>
              </a:solidFill>
              <a:latin typeface="Trebuchet MS"/>
              <a:ea typeface="Trebuchet MS"/>
              <a:cs typeface="Trebuchet MS"/>
              <a:sym typeface="Trebuchet MS"/>
            </a:endParaRPr>
          </a:p>
        </p:txBody>
      </p:sp>
      <p:pic>
        <p:nvPicPr>
          <p:cNvPr id="176" name="Google Shape;176;p32"/>
          <p:cNvPicPr preferRelativeResize="0"/>
          <p:nvPr/>
        </p:nvPicPr>
        <p:blipFill>
          <a:blip r:embed="rId4">
            <a:alphaModFix/>
          </a:blip>
          <a:stretch>
            <a:fillRect/>
          </a:stretch>
        </p:blipFill>
        <p:spPr>
          <a:xfrm>
            <a:off x="2526788" y="116950"/>
            <a:ext cx="4090426" cy="848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1"/>
          <p:cNvSpPr txBox="1"/>
          <p:nvPr/>
        </p:nvSpPr>
        <p:spPr>
          <a:xfrm>
            <a:off x="-36750" y="152900"/>
            <a:ext cx="8612700" cy="16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300">
              <a:latin typeface="Trebuchet MS"/>
              <a:ea typeface="Trebuchet MS"/>
              <a:cs typeface="Trebuchet MS"/>
              <a:sym typeface="Trebuchet MS"/>
            </a:endParaRPr>
          </a:p>
          <a:p>
            <a:pPr indent="-317500" lvl="0" marL="4572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Spend time as a team </a:t>
            </a:r>
            <a:r>
              <a:rPr b="1" lang="en">
                <a:latin typeface="Trebuchet MS"/>
                <a:ea typeface="Trebuchet MS"/>
                <a:cs typeface="Trebuchet MS"/>
                <a:sym typeface="Trebuchet MS"/>
              </a:rPr>
              <a:t>identifying emerging and ongoing needs and then prioritize the needs to develop strategies and actions. </a:t>
            </a:r>
            <a:endParaRPr>
              <a:latin typeface="Trebuchet MS"/>
              <a:ea typeface="Trebuchet MS"/>
              <a:cs typeface="Trebuchet MS"/>
              <a:sym typeface="Trebuchet MS"/>
            </a:endParaRPr>
          </a:p>
          <a:p>
            <a:pPr indent="-317500" lvl="0" marL="457200" rtl="0" algn="l">
              <a:lnSpc>
                <a:spcPct val="115000"/>
              </a:lnSpc>
              <a:spcBef>
                <a:spcPts val="0"/>
              </a:spcBef>
              <a:spcAft>
                <a:spcPts val="0"/>
              </a:spcAft>
              <a:buSzPts val="1400"/>
              <a:buFont typeface="Trebuchet MS"/>
              <a:buChar char="●"/>
            </a:pPr>
            <a:r>
              <a:rPr b="1" lang="en">
                <a:latin typeface="Trebuchet MS"/>
                <a:ea typeface="Trebuchet MS"/>
                <a:cs typeface="Trebuchet MS"/>
                <a:sym typeface="Trebuchet MS"/>
              </a:rPr>
              <a:t>Examples of emerging needs </a:t>
            </a:r>
            <a:endParaRPr b="1">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Healthcare resources-PPE, testing, contact tracing, personnel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Businesses support-access to capital, technical assistance navigating resources, guidance on safety protocols</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Mental health resources  </a:t>
            </a:r>
            <a:endParaRPr>
              <a:latin typeface="Trebuchet MS"/>
              <a:ea typeface="Trebuchet MS"/>
              <a:cs typeface="Trebuchet MS"/>
              <a:sym typeface="Trebuchet MS"/>
            </a:endParaRPr>
          </a:p>
          <a:p>
            <a:pPr indent="-317500" lvl="0" marL="457200" rtl="0" algn="l">
              <a:lnSpc>
                <a:spcPct val="115000"/>
              </a:lnSpc>
              <a:spcBef>
                <a:spcPts val="0"/>
              </a:spcBef>
              <a:spcAft>
                <a:spcPts val="0"/>
              </a:spcAft>
              <a:buSzPts val="1400"/>
              <a:buFont typeface="Trebuchet MS"/>
              <a:buChar char="●"/>
            </a:pPr>
            <a:r>
              <a:rPr b="1" lang="en">
                <a:latin typeface="Trebuchet MS"/>
                <a:ea typeface="Trebuchet MS"/>
                <a:cs typeface="Trebuchet MS"/>
                <a:sym typeface="Trebuchet MS"/>
              </a:rPr>
              <a:t>Examples of ongoing stresses highlighted by COVID-19 </a:t>
            </a:r>
            <a:endParaRPr b="1">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Access to healthcare in rural Colorado</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Lack of economic diversification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Childcare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Lack of and unreliable broadband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Leadership instability, turnover, conflict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Fiscal stability of the organization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Natural hazards-fires and floods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Staff capacity </a:t>
            </a:r>
            <a:endParaRPr>
              <a:latin typeface="Trebuchet MS"/>
              <a:ea typeface="Trebuchet MS"/>
              <a:cs typeface="Trebuchet MS"/>
              <a:sym typeface="Trebuchet MS"/>
            </a:endParaRPr>
          </a:p>
          <a:p>
            <a:pPr indent="-317500" lvl="1" marL="914400" rtl="0" algn="l">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Economic transitions-loss of major employers, shifts in industries</a:t>
            </a:r>
            <a:endParaRPr>
              <a:latin typeface="Trebuchet MS"/>
              <a:ea typeface="Trebuchet MS"/>
              <a:cs typeface="Trebuchet MS"/>
              <a:sym typeface="Trebuchet MS"/>
            </a:endParaRPr>
          </a:p>
          <a:p>
            <a:pPr indent="0" lvl="0" marL="457200" rtl="0" algn="l">
              <a:lnSpc>
                <a:spcPct val="115000"/>
              </a:lnSpc>
              <a:spcBef>
                <a:spcPts val="0"/>
              </a:spcBef>
              <a:spcAft>
                <a:spcPts val="0"/>
              </a:spcAft>
              <a:buNone/>
            </a:pPr>
            <a:r>
              <a:t/>
            </a:r>
            <a:endParaRPr sz="1500">
              <a:latin typeface="Trebuchet MS"/>
              <a:ea typeface="Trebuchet MS"/>
              <a:cs typeface="Trebuchet MS"/>
              <a:sym typeface="Trebuchet MS"/>
            </a:endParaRPr>
          </a:p>
        </p:txBody>
      </p:sp>
      <p:sp>
        <p:nvSpPr>
          <p:cNvPr id="233" name="Google Shape;233;p41"/>
          <p:cNvSpPr txBox="1"/>
          <p:nvPr>
            <p:ph idx="2" type="body"/>
          </p:nvPr>
        </p:nvSpPr>
        <p:spPr>
          <a:xfrm>
            <a:off x="93675" y="46900"/>
            <a:ext cx="8841600" cy="4554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Define </a:t>
            </a:r>
            <a:r>
              <a:rPr b="1" lang="en" sz="2400">
                <a:solidFill>
                  <a:srgbClr val="3D85C6"/>
                </a:solidFill>
              </a:rPr>
              <a:t>emerging</a:t>
            </a:r>
            <a:r>
              <a:rPr b="1" lang="en" sz="2400">
                <a:solidFill>
                  <a:srgbClr val="3D85C6"/>
                </a:solidFill>
              </a:rPr>
              <a:t> and ongoing </a:t>
            </a:r>
            <a:r>
              <a:rPr b="1" lang="en" sz="2400">
                <a:solidFill>
                  <a:srgbClr val="3D85C6"/>
                </a:solidFill>
              </a:rPr>
              <a:t>impacts and disruptions</a:t>
            </a:r>
            <a:r>
              <a:rPr b="1" lang="en" sz="2400">
                <a:solidFill>
                  <a:srgbClr val="3D85C6"/>
                </a:solidFill>
              </a:rPr>
              <a:t> </a:t>
            </a:r>
            <a:endParaRPr b="1" sz="2400">
              <a:solidFill>
                <a:srgbClr val="3D85C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2"/>
          <p:cNvSpPr txBox="1"/>
          <p:nvPr/>
        </p:nvSpPr>
        <p:spPr>
          <a:xfrm>
            <a:off x="124000" y="0"/>
            <a:ext cx="8826900" cy="5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Trebuchet MS"/>
                <a:ea typeface="Trebuchet MS"/>
                <a:cs typeface="Trebuchet MS"/>
                <a:sym typeface="Trebuchet MS"/>
              </a:rPr>
              <a:t>Creating a recovery roadmap </a:t>
            </a:r>
            <a:endParaRPr b="1" sz="2200">
              <a:latin typeface="Trebuchet MS"/>
              <a:ea typeface="Trebuchet MS"/>
              <a:cs typeface="Trebuchet MS"/>
              <a:sym typeface="Trebuchet MS"/>
            </a:endParaRPr>
          </a:p>
        </p:txBody>
      </p:sp>
      <p:sp>
        <p:nvSpPr>
          <p:cNvPr id="239" name="Google Shape;239;p42"/>
          <p:cNvSpPr txBox="1"/>
          <p:nvPr/>
        </p:nvSpPr>
        <p:spPr>
          <a:xfrm>
            <a:off x="7092450" y="4735125"/>
            <a:ext cx="1982400" cy="1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42"/>
          <p:cNvPicPr preferRelativeResize="0"/>
          <p:nvPr/>
        </p:nvPicPr>
        <p:blipFill>
          <a:blip r:embed="rId3">
            <a:alphaModFix/>
          </a:blip>
          <a:stretch>
            <a:fillRect/>
          </a:stretch>
        </p:blipFill>
        <p:spPr>
          <a:xfrm>
            <a:off x="1114550" y="430350"/>
            <a:ext cx="6723272" cy="42828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3"/>
          <p:cNvSpPr txBox="1"/>
          <p:nvPr>
            <p:ph idx="2" type="body"/>
          </p:nvPr>
        </p:nvSpPr>
        <p:spPr>
          <a:xfrm>
            <a:off x="181325" y="38850"/>
            <a:ext cx="8841600" cy="5949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Elements of your recovery roadmap </a:t>
            </a:r>
            <a:r>
              <a:rPr b="1" lang="en" sz="2400">
                <a:solidFill>
                  <a:srgbClr val="3D85C6"/>
                </a:solidFill>
              </a:rPr>
              <a:t>  </a:t>
            </a:r>
            <a:endParaRPr b="1" sz="2400">
              <a:solidFill>
                <a:srgbClr val="3D85C6"/>
              </a:solidFill>
            </a:endParaRPr>
          </a:p>
        </p:txBody>
      </p:sp>
      <p:sp>
        <p:nvSpPr>
          <p:cNvPr id="246" name="Google Shape;246;p43"/>
          <p:cNvSpPr txBox="1"/>
          <p:nvPr/>
        </p:nvSpPr>
        <p:spPr>
          <a:xfrm>
            <a:off x="64300" y="355500"/>
            <a:ext cx="8010000" cy="13188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Font typeface="Trebuchet MS"/>
              <a:buChar char="●"/>
            </a:pPr>
            <a:r>
              <a:rPr b="1" lang="en" sz="1700">
                <a:latin typeface="Trebuchet MS"/>
                <a:ea typeface="Trebuchet MS"/>
                <a:cs typeface="Trebuchet MS"/>
                <a:sym typeface="Trebuchet MS"/>
              </a:rPr>
              <a:t>Values and vision</a:t>
            </a:r>
            <a:r>
              <a:rPr lang="en" sz="1700">
                <a:latin typeface="Trebuchet MS"/>
                <a:ea typeface="Trebuchet MS"/>
                <a:cs typeface="Trebuchet MS"/>
                <a:sym typeface="Trebuchet MS"/>
              </a:rPr>
              <a:t>-these should be defined in the laying the groundwork step</a:t>
            </a:r>
            <a:endParaRPr sz="1700">
              <a:latin typeface="Trebuchet MS"/>
              <a:ea typeface="Trebuchet MS"/>
              <a:cs typeface="Trebuchet MS"/>
              <a:sym typeface="Trebuchet MS"/>
            </a:endParaRPr>
          </a:p>
          <a:p>
            <a:pPr indent="-336550" lvl="0" marL="457200" rtl="0" algn="l">
              <a:lnSpc>
                <a:spcPct val="115000"/>
              </a:lnSpc>
              <a:spcBef>
                <a:spcPts val="0"/>
              </a:spcBef>
              <a:spcAft>
                <a:spcPts val="0"/>
              </a:spcAft>
              <a:buSzPts val="1700"/>
              <a:buFont typeface="Trebuchet MS"/>
              <a:buChar char="●"/>
            </a:pPr>
            <a:r>
              <a:rPr b="1" lang="en" sz="1700">
                <a:latin typeface="Trebuchet MS"/>
                <a:ea typeface="Trebuchet MS"/>
                <a:cs typeface="Trebuchet MS"/>
                <a:sym typeface="Trebuchet MS"/>
              </a:rPr>
              <a:t>Define strategies</a:t>
            </a:r>
            <a:r>
              <a:rPr lang="en" sz="1700">
                <a:latin typeface="Trebuchet MS"/>
                <a:ea typeface="Trebuchet MS"/>
                <a:cs typeface="Trebuchet MS"/>
                <a:sym typeface="Trebuchet MS"/>
              </a:rPr>
              <a:t>-these are our route to the destination (</a:t>
            </a:r>
            <a:r>
              <a:rPr lang="en" sz="1700">
                <a:latin typeface="Trebuchet MS"/>
                <a:ea typeface="Trebuchet MS"/>
                <a:cs typeface="Trebuchet MS"/>
                <a:sym typeface="Trebuchet MS"/>
              </a:rPr>
              <a:t>destination</a:t>
            </a:r>
            <a:r>
              <a:rPr lang="en" sz="1700">
                <a:latin typeface="Trebuchet MS"/>
                <a:ea typeface="Trebuchet MS"/>
                <a:cs typeface="Trebuchet MS"/>
                <a:sym typeface="Trebuchet MS"/>
              </a:rPr>
              <a:t>=vision)</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A good strategy includes what and why </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Need some inspiration? </a:t>
            </a:r>
            <a:r>
              <a:rPr lang="en" sz="1700" u="sng">
                <a:solidFill>
                  <a:schemeClr val="hlink"/>
                </a:solidFill>
                <a:latin typeface="Trebuchet MS"/>
                <a:ea typeface="Trebuchet MS"/>
                <a:cs typeface="Trebuchet MS"/>
                <a:sym typeface="Trebuchet MS"/>
                <a:hlinkClick r:id="rId3"/>
              </a:rPr>
              <a:t>Community Builders</a:t>
            </a:r>
            <a:r>
              <a:rPr lang="en" sz="1700">
                <a:latin typeface="Trebuchet MS"/>
                <a:ea typeface="Trebuchet MS"/>
                <a:cs typeface="Trebuchet MS"/>
                <a:sym typeface="Trebuchet MS"/>
              </a:rPr>
              <a:t> has an excellent set of ideas for community and economic development strategies. </a:t>
            </a:r>
            <a:r>
              <a:rPr lang="en" sz="1700" u="sng">
                <a:solidFill>
                  <a:schemeClr val="hlink"/>
                </a:solidFill>
                <a:latin typeface="Trebuchet MS"/>
                <a:ea typeface="Trebuchet MS"/>
                <a:cs typeface="Trebuchet MS"/>
                <a:sym typeface="Trebuchet MS"/>
                <a:hlinkClick r:id="rId4"/>
              </a:rPr>
              <a:t>Progressive Urban Management Associates</a:t>
            </a:r>
            <a:r>
              <a:rPr lang="en" sz="1700">
                <a:latin typeface="Trebuchet MS"/>
                <a:ea typeface="Trebuchet MS"/>
                <a:cs typeface="Trebuchet MS"/>
                <a:sym typeface="Trebuchet MS"/>
              </a:rPr>
              <a:t> has also developed some good strategies. </a:t>
            </a:r>
            <a:endParaRPr sz="1700">
              <a:latin typeface="Trebuchet MS"/>
              <a:ea typeface="Trebuchet MS"/>
              <a:cs typeface="Trebuchet MS"/>
              <a:sym typeface="Trebuchet MS"/>
            </a:endParaRPr>
          </a:p>
          <a:p>
            <a:pPr indent="-336550" lvl="0" marL="457200" rtl="0" algn="l">
              <a:lnSpc>
                <a:spcPct val="115000"/>
              </a:lnSpc>
              <a:spcBef>
                <a:spcPts val="0"/>
              </a:spcBef>
              <a:spcAft>
                <a:spcPts val="0"/>
              </a:spcAft>
              <a:buSzPts val="1700"/>
              <a:buFont typeface="Trebuchet MS"/>
              <a:buChar char="●"/>
            </a:pPr>
            <a:r>
              <a:rPr b="1" lang="en" sz="1700">
                <a:latin typeface="Trebuchet MS"/>
                <a:ea typeface="Trebuchet MS"/>
                <a:cs typeface="Trebuchet MS"/>
                <a:sym typeface="Trebuchet MS"/>
              </a:rPr>
              <a:t>Action planning</a:t>
            </a:r>
            <a:r>
              <a:rPr lang="en" sz="1700">
                <a:latin typeface="Trebuchet MS"/>
                <a:ea typeface="Trebuchet MS"/>
                <a:cs typeface="Trebuchet MS"/>
                <a:sym typeface="Trebuchet MS"/>
              </a:rPr>
              <a:t>-steps to get to strategies</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Role mapping-who is in charge of moving strategies and action forward </a:t>
            </a:r>
            <a:endParaRPr sz="1700">
              <a:latin typeface="Trebuchet MS"/>
              <a:ea typeface="Trebuchet MS"/>
              <a:cs typeface="Trebuchet MS"/>
              <a:sym typeface="Trebuchet MS"/>
            </a:endParaRPr>
          </a:p>
          <a:p>
            <a:pPr indent="-336550" lvl="2" marL="13716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Build teams around strategies. Teams should come from across departments and build on skills and expertise </a:t>
            </a:r>
            <a:endParaRPr sz="1700">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4"/>
          <p:cNvSpPr txBox="1"/>
          <p:nvPr/>
        </p:nvSpPr>
        <p:spPr>
          <a:xfrm>
            <a:off x="124000" y="0"/>
            <a:ext cx="8826900" cy="5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Trebuchet MS"/>
                <a:ea typeface="Trebuchet MS"/>
                <a:cs typeface="Trebuchet MS"/>
                <a:sym typeface="Trebuchet MS"/>
              </a:rPr>
              <a:t>Scenario planning-planning for winter and surges</a:t>
            </a:r>
            <a:endParaRPr b="1" sz="2200">
              <a:latin typeface="Trebuchet MS"/>
              <a:ea typeface="Trebuchet MS"/>
              <a:cs typeface="Trebuchet MS"/>
              <a:sym typeface="Trebuchet MS"/>
            </a:endParaRPr>
          </a:p>
        </p:txBody>
      </p:sp>
      <p:sp>
        <p:nvSpPr>
          <p:cNvPr id="252" name="Google Shape;252;p44"/>
          <p:cNvSpPr txBox="1"/>
          <p:nvPr/>
        </p:nvSpPr>
        <p:spPr>
          <a:xfrm>
            <a:off x="7092450" y="4735125"/>
            <a:ext cx="1982400" cy="1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3" name="Google Shape;253;p44"/>
          <p:cNvPicPr preferRelativeResize="0"/>
          <p:nvPr/>
        </p:nvPicPr>
        <p:blipFill>
          <a:blip r:embed="rId3">
            <a:alphaModFix/>
          </a:blip>
          <a:stretch>
            <a:fillRect/>
          </a:stretch>
        </p:blipFill>
        <p:spPr>
          <a:xfrm>
            <a:off x="669775" y="640650"/>
            <a:ext cx="7735352" cy="3929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5"/>
          <p:cNvSpPr txBox="1"/>
          <p:nvPr>
            <p:ph idx="2" type="body"/>
          </p:nvPr>
        </p:nvSpPr>
        <p:spPr>
          <a:xfrm>
            <a:off x="181325" y="38850"/>
            <a:ext cx="8841600" cy="5949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A moment for reflection  </a:t>
            </a:r>
            <a:r>
              <a:rPr b="1" lang="en" sz="2400">
                <a:solidFill>
                  <a:srgbClr val="3D85C6"/>
                </a:solidFill>
              </a:rPr>
              <a:t>   </a:t>
            </a:r>
            <a:endParaRPr b="1" sz="2400">
              <a:solidFill>
                <a:srgbClr val="3D85C6"/>
              </a:solidFill>
            </a:endParaRPr>
          </a:p>
        </p:txBody>
      </p:sp>
      <p:sp>
        <p:nvSpPr>
          <p:cNvPr id="259" name="Google Shape;259;p45"/>
          <p:cNvSpPr txBox="1"/>
          <p:nvPr/>
        </p:nvSpPr>
        <p:spPr>
          <a:xfrm>
            <a:off x="107150" y="502450"/>
            <a:ext cx="8010000" cy="13188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What have we learned since the first shutdown? </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Needed resources </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Ways to organize </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Communication structure </a:t>
            </a:r>
            <a:endParaRPr sz="1700">
              <a:latin typeface="Trebuchet MS"/>
              <a:ea typeface="Trebuchet MS"/>
              <a:cs typeface="Trebuchet MS"/>
              <a:sym typeface="Trebuchet MS"/>
            </a:endParaRPr>
          </a:p>
          <a:p>
            <a:pPr indent="-336550" lvl="2" marL="13716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Did you have one source of trusted information?</a:t>
            </a:r>
            <a:endParaRPr sz="1700">
              <a:latin typeface="Trebuchet MS"/>
              <a:ea typeface="Trebuchet MS"/>
              <a:cs typeface="Trebuchet MS"/>
              <a:sym typeface="Trebuchet MS"/>
            </a:endParaRPr>
          </a:p>
          <a:p>
            <a:pPr indent="-336550" lvl="2" marL="13716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Did information flow from this </a:t>
            </a:r>
            <a:r>
              <a:rPr lang="en" sz="1700">
                <a:latin typeface="Trebuchet MS"/>
                <a:ea typeface="Trebuchet MS"/>
                <a:cs typeface="Trebuchet MS"/>
                <a:sym typeface="Trebuchet MS"/>
              </a:rPr>
              <a:t>entity to other stakeholders on a predictable schedule?</a:t>
            </a:r>
            <a:r>
              <a:rPr lang="en" sz="1700">
                <a:latin typeface="Trebuchet MS"/>
                <a:ea typeface="Trebuchet MS"/>
                <a:cs typeface="Trebuchet MS"/>
                <a:sym typeface="Trebuchet MS"/>
              </a:rPr>
              <a:t> </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People missing from the conversation</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What role did public health play on your teams?  What role do they need to play going forward - if another surge?</a:t>
            </a:r>
            <a:endParaRPr sz="1700">
              <a:latin typeface="Trebuchet MS"/>
              <a:ea typeface="Trebuchet MS"/>
              <a:cs typeface="Trebuchet MS"/>
              <a:sym typeface="Trebuchet MS"/>
            </a:endParaRPr>
          </a:p>
          <a:p>
            <a:pPr indent="-336550" lvl="1" marL="9144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What creativity or innovation happened in round one that should continue forward? </a:t>
            </a:r>
            <a:endParaRPr sz="1700">
              <a:latin typeface="Trebuchet MS"/>
              <a:ea typeface="Trebuchet MS"/>
              <a:cs typeface="Trebuchet MS"/>
              <a:sym typeface="Trebuchet MS"/>
            </a:endParaRPr>
          </a:p>
          <a:p>
            <a:pPr indent="-336550" lvl="0" marL="457200" rtl="0" algn="l">
              <a:lnSpc>
                <a:spcPct val="115000"/>
              </a:lnSpc>
              <a:spcBef>
                <a:spcPts val="0"/>
              </a:spcBef>
              <a:spcAft>
                <a:spcPts val="0"/>
              </a:spcAft>
              <a:buSzPts val="1700"/>
              <a:buFont typeface="Trebuchet MS"/>
              <a:buChar char="●"/>
            </a:pPr>
            <a:r>
              <a:rPr lang="en" sz="1700">
                <a:latin typeface="Trebuchet MS"/>
                <a:ea typeface="Trebuchet MS"/>
                <a:cs typeface="Trebuchet MS"/>
                <a:sym typeface="Trebuchet MS"/>
              </a:rPr>
              <a:t>What role does local government play in COVID-19 recovery? This should build on your vision and values.</a:t>
            </a:r>
            <a:endParaRPr sz="1700">
              <a:latin typeface="Trebuchet MS"/>
              <a:ea typeface="Trebuchet MS"/>
              <a:cs typeface="Trebuchet MS"/>
              <a:sym typeface="Trebuchet MS"/>
            </a:endParaRPr>
          </a:p>
          <a:p>
            <a:pPr indent="0" lvl="0" marL="457200" rtl="0" algn="l">
              <a:lnSpc>
                <a:spcPct val="115000"/>
              </a:lnSpc>
              <a:spcBef>
                <a:spcPts val="0"/>
              </a:spcBef>
              <a:spcAft>
                <a:spcPts val="0"/>
              </a:spcAft>
              <a:buNone/>
            </a:pPr>
            <a:r>
              <a:t/>
            </a:r>
            <a:endParaRPr b="1" sz="1500">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6"/>
          <p:cNvSpPr txBox="1"/>
          <p:nvPr>
            <p:ph idx="2" type="body"/>
          </p:nvPr>
        </p:nvSpPr>
        <p:spPr>
          <a:xfrm>
            <a:off x="181325" y="38850"/>
            <a:ext cx="8841600" cy="5949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Scenario planning</a:t>
            </a:r>
            <a:r>
              <a:rPr b="1" lang="en" sz="2400">
                <a:solidFill>
                  <a:srgbClr val="3D85C6"/>
                </a:solidFill>
              </a:rPr>
              <a:t>    </a:t>
            </a:r>
            <a:endParaRPr b="1" sz="2400">
              <a:solidFill>
                <a:srgbClr val="3D85C6"/>
              </a:solidFill>
            </a:endParaRPr>
          </a:p>
        </p:txBody>
      </p:sp>
      <p:sp>
        <p:nvSpPr>
          <p:cNvPr id="265" name="Google Shape;265;p46"/>
          <p:cNvSpPr txBox="1"/>
          <p:nvPr/>
        </p:nvSpPr>
        <p:spPr>
          <a:xfrm>
            <a:off x="107150" y="502450"/>
            <a:ext cx="8010000" cy="13188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SzPts val="2100"/>
              <a:buFont typeface="Trebuchet MS"/>
              <a:buChar char="●"/>
            </a:pPr>
            <a:r>
              <a:rPr lang="en" sz="2100">
                <a:latin typeface="Trebuchet MS"/>
                <a:ea typeface="Trebuchet MS"/>
                <a:cs typeface="Trebuchet MS"/>
                <a:sym typeface="Trebuchet MS"/>
              </a:rPr>
              <a:t>Consider three scenarios (credit Rebecca Ryan)</a:t>
            </a:r>
            <a:endParaRPr sz="2100">
              <a:latin typeface="Trebuchet MS"/>
              <a:ea typeface="Trebuchet MS"/>
              <a:cs typeface="Trebuchet MS"/>
              <a:sym typeface="Trebuchet MS"/>
            </a:endParaRPr>
          </a:p>
          <a:p>
            <a:pPr indent="-361950" lvl="1" marL="914400" rtl="0" algn="l">
              <a:lnSpc>
                <a:spcPct val="115000"/>
              </a:lnSpc>
              <a:spcBef>
                <a:spcPts val="0"/>
              </a:spcBef>
              <a:spcAft>
                <a:spcPts val="0"/>
              </a:spcAft>
              <a:buSzPts val="2100"/>
              <a:buFont typeface="Trebuchet MS"/>
              <a:buChar char="○"/>
            </a:pPr>
            <a:r>
              <a:rPr lang="en" sz="2100">
                <a:latin typeface="Trebuchet MS"/>
                <a:ea typeface="Trebuchet MS"/>
                <a:cs typeface="Trebuchet MS"/>
                <a:sym typeface="Trebuchet MS"/>
              </a:rPr>
              <a:t>Challenging </a:t>
            </a:r>
            <a:endParaRPr sz="2100">
              <a:latin typeface="Trebuchet MS"/>
              <a:ea typeface="Trebuchet MS"/>
              <a:cs typeface="Trebuchet MS"/>
              <a:sym typeface="Trebuchet MS"/>
            </a:endParaRPr>
          </a:p>
          <a:p>
            <a:pPr indent="-361950" lvl="1" marL="914400" rtl="0" algn="l">
              <a:lnSpc>
                <a:spcPct val="115000"/>
              </a:lnSpc>
              <a:spcBef>
                <a:spcPts val="0"/>
              </a:spcBef>
              <a:spcAft>
                <a:spcPts val="0"/>
              </a:spcAft>
              <a:buSzPts val="2100"/>
              <a:buFont typeface="Trebuchet MS"/>
              <a:buChar char="○"/>
            </a:pPr>
            <a:r>
              <a:rPr lang="en" sz="2100">
                <a:latin typeface="Trebuchet MS"/>
                <a:ea typeface="Trebuchet MS"/>
                <a:cs typeface="Trebuchet MS"/>
                <a:sym typeface="Trebuchet MS"/>
              </a:rPr>
              <a:t>Expected </a:t>
            </a:r>
            <a:endParaRPr sz="2100">
              <a:latin typeface="Trebuchet MS"/>
              <a:ea typeface="Trebuchet MS"/>
              <a:cs typeface="Trebuchet MS"/>
              <a:sym typeface="Trebuchet MS"/>
            </a:endParaRPr>
          </a:p>
          <a:p>
            <a:pPr indent="-361950" lvl="1" marL="914400" rtl="0" algn="l">
              <a:lnSpc>
                <a:spcPct val="115000"/>
              </a:lnSpc>
              <a:spcBef>
                <a:spcPts val="0"/>
              </a:spcBef>
              <a:spcAft>
                <a:spcPts val="0"/>
              </a:spcAft>
              <a:buSzPts val="2100"/>
              <a:buFont typeface="Trebuchet MS"/>
              <a:buChar char="○"/>
            </a:pPr>
            <a:r>
              <a:rPr lang="en" sz="2100">
                <a:latin typeface="Trebuchet MS"/>
                <a:ea typeface="Trebuchet MS"/>
                <a:cs typeface="Trebuchet MS"/>
                <a:sym typeface="Trebuchet MS"/>
              </a:rPr>
              <a:t>Visionary-what can we be </a:t>
            </a:r>
            <a:endParaRPr sz="2100">
              <a:latin typeface="Trebuchet MS"/>
              <a:ea typeface="Trebuchet MS"/>
              <a:cs typeface="Trebuchet MS"/>
              <a:sym typeface="Trebuchet MS"/>
            </a:endParaRPr>
          </a:p>
          <a:p>
            <a:pPr indent="-361950" lvl="0" marL="457200" rtl="0" algn="l">
              <a:lnSpc>
                <a:spcPct val="115000"/>
              </a:lnSpc>
              <a:spcBef>
                <a:spcPts val="0"/>
              </a:spcBef>
              <a:spcAft>
                <a:spcPts val="0"/>
              </a:spcAft>
              <a:buSzPts val="2100"/>
              <a:buFont typeface="Trebuchet MS"/>
              <a:buChar char="●"/>
            </a:pPr>
            <a:r>
              <a:rPr lang="en" sz="2100">
                <a:latin typeface="Trebuchet MS"/>
                <a:ea typeface="Trebuchet MS"/>
                <a:cs typeface="Trebuchet MS"/>
                <a:sym typeface="Trebuchet MS"/>
              </a:rPr>
              <a:t>Run these scenarios over different time horizons-6 months, post-vaccine</a:t>
            </a:r>
            <a:endParaRPr sz="2100">
              <a:latin typeface="Trebuchet MS"/>
              <a:ea typeface="Trebuchet MS"/>
              <a:cs typeface="Trebuchet MS"/>
              <a:sym typeface="Trebuchet MS"/>
            </a:endParaRPr>
          </a:p>
          <a:p>
            <a:pPr indent="0" lvl="0" marL="457200" rtl="0" algn="l">
              <a:lnSpc>
                <a:spcPct val="115000"/>
              </a:lnSpc>
              <a:spcBef>
                <a:spcPts val="0"/>
              </a:spcBef>
              <a:spcAft>
                <a:spcPts val="0"/>
              </a:spcAft>
              <a:buNone/>
            </a:pPr>
            <a:r>
              <a:t/>
            </a:r>
            <a:endParaRPr sz="1300">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7"/>
          <p:cNvSpPr txBox="1"/>
          <p:nvPr>
            <p:ph idx="2" type="body"/>
          </p:nvPr>
        </p:nvSpPr>
        <p:spPr>
          <a:xfrm>
            <a:off x="181325" y="38850"/>
            <a:ext cx="8841600" cy="5949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Some questions to ask under different scenarios</a:t>
            </a:r>
            <a:r>
              <a:rPr b="1" lang="en" sz="2400">
                <a:solidFill>
                  <a:srgbClr val="3D85C6"/>
                </a:solidFill>
              </a:rPr>
              <a:t>    </a:t>
            </a:r>
            <a:endParaRPr b="1" sz="2400">
              <a:solidFill>
                <a:srgbClr val="3D85C6"/>
              </a:solidFill>
            </a:endParaRPr>
          </a:p>
        </p:txBody>
      </p:sp>
      <p:sp>
        <p:nvSpPr>
          <p:cNvPr id="271" name="Google Shape;271;p47"/>
          <p:cNvSpPr txBox="1"/>
          <p:nvPr/>
        </p:nvSpPr>
        <p:spPr>
          <a:xfrm>
            <a:off x="107150" y="502450"/>
            <a:ext cx="8010000" cy="131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latin typeface="Trebuchet MS"/>
                <a:ea typeface="Trebuchet MS"/>
                <a:cs typeface="Trebuchet MS"/>
                <a:sym typeface="Trebuchet MS"/>
              </a:rPr>
              <a:t>How are you working in </a:t>
            </a:r>
            <a:r>
              <a:rPr b="1" lang="en" sz="1600">
                <a:latin typeface="Trebuchet MS"/>
                <a:ea typeface="Trebuchet MS"/>
                <a:cs typeface="Trebuchet MS"/>
                <a:sym typeface="Trebuchet MS"/>
              </a:rPr>
              <a:t>collaboration</a:t>
            </a:r>
            <a:r>
              <a:rPr b="1" lang="en" sz="1600">
                <a:latin typeface="Trebuchet MS"/>
                <a:ea typeface="Trebuchet MS"/>
                <a:cs typeface="Trebuchet MS"/>
                <a:sym typeface="Trebuchet MS"/>
              </a:rPr>
              <a:t> to stay safe and open?</a:t>
            </a:r>
            <a:endParaRPr b="1" sz="1600">
              <a:latin typeface="Trebuchet MS"/>
              <a:ea typeface="Trebuchet MS"/>
              <a:cs typeface="Trebuchet MS"/>
              <a:sym typeface="Trebuchet MS"/>
            </a:endParaRPr>
          </a:p>
          <a:p>
            <a:pPr indent="-330200" lvl="0" marL="457200" rtl="0" algn="l">
              <a:lnSpc>
                <a:spcPct val="115000"/>
              </a:lnSpc>
              <a:spcBef>
                <a:spcPts val="0"/>
              </a:spcBef>
              <a:spcAft>
                <a:spcPts val="0"/>
              </a:spcAft>
              <a:buSzPts val="1600"/>
              <a:buFont typeface="Trebuchet MS"/>
              <a:buChar char="●"/>
            </a:pPr>
            <a:r>
              <a:rPr lang="en" sz="1600">
                <a:latin typeface="Trebuchet MS"/>
                <a:ea typeface="Trebuchet MS"/>
                <a:cs typeface="Trebuchet MS"/>
                <a:sym typeface="Trebuchet MS"/>
              </a:rPr>
              <a:t>How does business, local government, and public health work together? They should start now.</a:t>
            </a:r>
            <a:endParaRPr sz="1600">
              <a:latin typeface="Trebuchet MS"/>
              <a:ea typeface="Trebuchet MS"/>
              <a:cs typeface="Trebuchet MS"/>
              <a:sym typeface="Trebuchet MS"/>
            </a:endParaRPr>
          </a:p>
          <a:p>
            <a:pPr indent="-330200" lvl="0" marL="457200" rtl="0" algn="l">
              <a:lnSpc>
                <a:spcPct val="115000"/>
              </a:lnSpc>
              <a:spcBef>
                <a:spcPts val="0"/>
              </a:spcBef>
              <a:spcAft>
                <a:spcPts val="0"/>
              </a:spcAft>
              <a:buSzPts val="1600"/>
              <a:buFont typeface="Trebuchet MS"/>
              <a:buChar char="●"/>
            </a:pPr>
            <a:r>
              <a:rPr lang="en" sz="1600">
                <a:latin typeface="Trebuchet MS"/>
                <a:ea typeface="Trebuchet MS"/>
                <a:cs typeface="Trebuchet MS"/>
                <a:sym typeface="Trebuchet MS"/>
              </a:rPr>
              <a:t>What systems do we need for businesses and industries to keep them open and safe? How can the local government educate and help local businesses with their own resilience planning?</a:t>
            </a:r>
            <a:endParaRPr sz="1600">
              <a:latin typeface="Trebuchet MS"/>
              <a:ea typeface="Trebuchet MS"/>
              <a:cs typeface="Trebuchet MS"/>
              <a:sym typeface="Trebuchet MS"/>
            </a:endParaRPr>
          </a:p>
          <a:p>
            <a:pPr indent="-330200" lvl="0" marL="457200" rtl="0" algn="l">
              <a:lnSpc>
                <a:spcPct val="115000"/>
              </a:lnSpc>
              <a:spcBef>
                <a:spcPts val="0"/>
              </a:spcBef>
              <a:spcAft>
                <a:spcPts val="0"/>
              </a:spcAft>
              <a:buSzPts val="1600"/>
              <a:buFont typeface="Trebuchet MS"/>
              <a:buChar char="●"/>
            </a:pPr>
            <a:r>
              <a:rPr lang="en" sz="1600">
                <a:latin typeface="Trebuchet MS"/>
                <a:ea typeface="Trebuchet MS"/>
                <a:cs typeface="Trebuchet MS"/>
                <a:sym typeface="Trebuchet MS"/>
              </a:rPr>
              <a:t>What happens in the fall and winter, when our outdoor business adaptations can no longer continue?</a:t>
            </a:r>
            <a:endParaRPr sz="1600">
              <a:latin typeface="Trebuchet MS"/>
              <a:ea typeface="Trebuchet MS"/>
              <a:cs typeface="Trebuchet MS"/>
              <a:sym typeface="Trebuchet MS"/>
            </a:endParaRPr>
          </a:p>
          <a:p>
            <a:pPr indent="-330200" lvl="0" marL="457200" rtl="0" algn="l">
              <a:lnSpc>
                <a:spcPct val="115000"/>
              </a:lnSpc>
              <a:spcBef>
                <a:spcPts val="0"/>
              </a:spcBef>
              <a:spcAft>
                <a:spcPts val="0"/>
              </a:spcAft>
              <a:buSzPts val="1600"/>
              <a:buFont typeface="Trebuchet MS"/>
              <a:buChar char="●"/>
            </a:pPr>
            <a:r>
              <a:rPr lang="en" sz="1600">
                <a:latin typeface="Trebuchet MS"/>
                <a:ea typeface="Trebuchet MS"/>
                <a:cs typeface="Trebuchet MS"/>
                <a:sym typeface="Trebuchet MS"/>
              </a:rPr>
              <a:t>What are the health care protocols and messaging we need to reinforce now to avoid a larger resurgence?</a:t>
            </a:r>
            <a:endParaRPr sz="1600">
              <a:latin typeface="Trebuchet MS"/>
              <a:ea typeface="Trebuchet MS"/>
              <a:cs typeface="Trebuchet MS"/>
              <a:sym typeface="Trebuchet MS"/>
            </a:endParaRPr>
          </a:p>
          <a:p>
            <a:pPr indent="-330200" lvl="0" marL="457200" rtl="0" algn="l">
              <a:lnSpc>
                <a:spcPct val="115000"/>
              </a:lnSpc>
              <a:spcBef>
                <a:spcPts val="0"/>
              </a:spcBef>
              <a:spcAft>
                <a:spcPts val="0"/>
              </a:spcAft>
              <a:buSzPts val="1600"/>
              <a:buFont typeface="Trebuchet MS"/>
              <a:buChar char="●"/>
            </a:pPr>
            <a:r>
              <a:rPr lang="en" sz="1600">
                <a:latin typeface="Trebuchet MS"/>
                <a:ea typeface="Trebuchet MS"/>
                <a:cs typeface="Trebuchet MS"/>
                <a:sym typeface="Trebuchet MS"/>
              </a:rPr>
              <a:t>How do we maintain momentum and behavior change, when people are tired and stressed?</a:t>
            </a:r>
            <a:endParaRPr sz="1600">
              <a:latin typeface="Trebuchet MS"/>
              <a:ea typeface="Trebuchet MS"/>
              <a:cs typeface="Trebuchet MS"/>
              <a:sym typeface="Trebuchet MS"/>
            </a:endParaRPr>
          </a:p>
          <a:p>
            <a:pPr indent="-330200" lvl="1" marL="914400" rtl="0" algn="l">
              <a:lnSpc>
                <a:spcPct val="115000"/>
              </a:lnSpc>
              <a:spcBef>
                <a:spcPts val="0"/>
              </a:spcBef>
              <a:spcAft>
                <a:spcPts val="0"/>
              </a:spcAft>
              <a:buSzPts val="1600"/>
              <a:buFont typeface="Trebuchet MS"/>
              <a:buChar char="○"/>
            </a:pPr>
            <a:r>
              <a:rPr lang="en" sz="1600">
                <a:latin typeface="Trebuchet MS"/>
                <a:ea typeface="Trebuchet MS"/>
                <a:cs typeface="Trebuchet MS"/>
                <a:sym typeface="Trebuchet MS"/>
              </a:rPr>
              <a:t>Take care of yourselves! </a:t>
            </a:r>
            <a:endParaRPr sz="1600">
              <a:latin typeface="Trebuchet MS"/>
              <a:ea typeface="Trebuchet MS"/>
              <a:cs typeface="Trebuchet MS"/>
              <a:sym typeface="Trebuchet MS"/>
            </a:endParaRPr>
          </a:p>
          <a:p>
            <a:pPr indent="0" lvl="0" marL="457200" rtl="0" algn="l">
              <a:lnSpc>
                <a:spcPct val="115000"/>
              </a:lnSpc>
              <a:spcBef>
                <a:spcPts val="0"/>
              </a:spcBef>
              <a:spcAft>
                <a:spcPts val="0"/>
              </a:spcAft>
              <a:buNone/>
            </a:pPr>
            <a:r>
              <a:t/>
            </a:r>
            <a:endParaRPr sz="1300">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8"/>
          <p:cNvSpPr txBox="1"/>
          <p:nvPr/>
        </p:nvSpPr>
        <p:spPr>
          <a:xfrm>
            <a:off x="0" y="0"/>
            <a:ext cx="9105300" cy="100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003A84"/>
                </a:solidFill>
                <a:latin typeface="Trebuchet MS"/>
                <a:ea typeface="Trebuchet MS"/>
                <a:cs typeface="Trebuchet MS"/>
                <a:sym typeface="Trebuchet MS"/>
              </a:rPr>
              <a:t>Local Highlights: Gunnison County Economic Recovery Dashboard and Coronameter</a:t>
            </a:r>
            <a:endParaRPr sz="2400">
              <a:solidFill>
                <a:srgbClr val="003A84"/>
              </a:solidFill>
              <a:latin typeface="Trebuchet MS"/>
              <a:ea typeface="Trebuchet MS"/>
              <a:cs typeface="Trebuchet MS"/>
              <a:sym typeface="Trebuchet MS"/>
            </a:endParaRPr>
          </a:p>
        </p:txBody>
      </p:sp>
      <p:sp>
        <p:nvSpPr>
          <p:cNvPr id="277" name="Google Shape;277;p48"/>
          <p:cNvSpPr txBox="1"/>
          <p:nvPr/>
        </p:nvSpPr>
        <p:spPr>
          <a:xfrm>
            <a:off x="214425" y="1090075"/>
            <a:ext cx="8811300" cy="1261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200"/>
              <a:t>•</a:t>
            </a:r>
            <a:r>
              <a:rPr b="1" lang="en" sz="1200">
                <a:latin typeface="Trebuchet MS"/>
                <a:ea typeface="Trebuchet MS"/>
                <a:cs typeface="Trebuchet MS"/>
                <a:sym typeface="Trebuchet MS"/>
              </a:rPr>
              <a:t>Gunnison County uses</a:t>
            </a:r>
            <a:r>
              <a:rPr b="1" lang="en" sz="1200">
                <a:uFill>
                  <a:noFill/>
                </a:uFill>
                <a:latin typeface="Trebuchet MS"/>
                <a:ea typeface="Trebuchet MS"/>
                <a:cs typeface="Trebuchet MS"/>
                <a:sym typeface="Trebuchet MS"/>
                <a:hlinkClick r:id="rId3"/>
              </a:rPr>
              <a:t> </a:t>
            </a:r>
            <a:r>
              <a:rPr b="1" lang="en" sz="1200" u="sng">
                <a:solidFill>
                  <a:schemeClr val="hlink"/>
                </a:solidFill>
                <a:latin typeface="Trebuchet MS"/>
                <a:ea typeface="Trebuchet MS"/>
                <a:cs typeface="Trebuchet MS"/>
                <a:sym typeface="Trebuchet MS"/>
                <a:hlinkClick r:id="rId4"/>
              </a:rPr>
              <a:t>5 tiered coronameter system</a:t>
            </a:r>
            <a:r>
              <a:rPr b="1" lang="en" sz="1200">
                <a:latin typeface="Trebuchet MS"/>
                <a:ea typeface="Trebuchet MS"/>
                <a:cs typeface="Trebuchet MS"/>
                <a:sym typeface="Trebuchet MS"/>
              </a:rPr>
              <a:t>, which links various health indicators to different levels of community openness</a:t>
            </a:r>
            <a:endParaRPr b="1" sz="1200">
              <a:latin typeface="Trebuchet MS"/>
              <a:ea typeface="Trebuchet MS"/>
              <a:cs typeface="Trebuchet MS"/>
              <a:sym typeface="Trebuchet MS"/>
            </a:endParaRPr>
          </a:p>
          <a:p>
            <a:pPr indent="0" lvl="0" marL="0" rtl="0" algn="l">
              <a:lnSpc>
                <a:spcPct val="120000"/>
              </a:lnSpc>
              <a:spcBef>
                <a:spcPts val="0"/>
              </a:spcBef>
              <a:spcAft>
                <a:spcPts val="0"/>
              </a:spcAft>
              <a:buNone/>
            </a:pPr>
            <a:r>
              <a:rPr lang="en" sz="1200"/>
              <a:t>•</a:t>
            </a:r>
            <a:r>
              <a:rPr b="1" lang="en" sz="1200">
                <a:latin typeface="Trebuchet MS"/>
                <a:ea typeface="Trebuchet MS"/>
                <a:cs typeface="Trebuchet MS"/>
                <a:sym typeface="Trebuchet MS"/>
              </a:rPr>
              <a:t>Worked with Community Builder to create an</a:t>
            </a:r>
            <a:r>
              <a:rPr b="1" lang="en" sz="1200">
                <a:uFill>
                  <a:noFill/>
                </a:uFill>
                <a:latin typeface="Trebuchet MS"/>
                <a:ea typeface="Trebuchet MS"/>
                <a:cs typeface="Trebuchet MS"/>
                <a:sym typeface="Trebuchet MS"/>
                <a:hlinkClick r:id="rId5"/>
              </a:rPr>
              <a:t> </a:t>
            </a:r>
            <a:r>
              <a:rPr b="1" lang="en" sz="1200" u="sng">
                <a:solidFill>
                  <a:schemeClr val="hlink"/>
                </a:solidFill>
                <a:latin typeface="Trebuchet MS"/>
                <a:ea typeface="Trebuchet MS"/>
                <a:cs typeface="Trebuchet MS"/>
                <a:sym typeface="Trebuchet MS"/>
                <a:hlinkClick r:id="rId6"/>
              </a:rPr>
              <a:t>economic recovery dashboard</a:t>
            </a:r>
            <a:r>
              <a:rPr b="1" lang="en" sz="1200">
                <a:latin typeface="Trebuchet MS"/>
                <a:ea typeface="Trebuchet MS"/>
                <a:cs typeface="Trebuchet MS"/>
                <a:sym typeface="Trebuchet MS"/>
              </a:rPr>
              <a:t>, which tracks monthly business status, employment status, revenue and taxes, spending habits, food security and housing </a:t>
            </a:r>
            <a:endParaRPr b="1" sz="1200">
              <a:latin typeface="Trebuchet MS"/>
              <a:ea typeface="Trebuchet MS"/>
              <a:cs typeface="Trebuchet MS"/>
              <a:sym typeface="Trebuchet MS"/>
            </a:endParaRPr>
          </a:p>
        </p:txBody>
      </p:sp>
      <p:pic>
        <p:nvPicPr>
          <p:cNvPr id="278" name="Google Shape;278;p48"/>
          <p:cNvPicPr preferRelativeResize="0"/>
          <p:nvPr/>
        </p:nvPicPr>
        <p:blipFill>
          <a:blip r:embed="rId7">
            <a:alphaModFix/>
          </a:blip>
          <a:stretch>
            <a:fillRect/>
          </a:stretch>
        </p:blipFill>
        <p:spPr>
          <a:xfrm>
            <a:off x="2247813" y="2185575"/>
            <a:ext cx="4795320" cy="2487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9"/>
          <p:cNvSpPr txBox="1"/>
          <p:nvPr/>
        </p:nvSpPr>
        <p:spPr>
          <a:xfrm>
            <a:off x="0" y="0"/>
            <a:ext cx="9105300" cy="100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3D85C6"/>
                </a:solidFill>
                <a:latin typeface="Trebuchet MS"/>
                <a:ea typeface="Trebuchet MS"/>
                <a:cs typeface="Trebuchet MS"/>
                <a:sym typeface="Trebuchet MS"/>
              </a:rPr>
              <a:t>DOLA Resources </a:t>
            </a:r>
            <a:endParaRPr b="1" sz="2400">
              <a:solidFill>
                <a:srgbClr val="3D85C6"/>
              </a:solidFill>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sz="1800" u="sng">
                <a:solidFill>
                  <a:schemeClr val="hlink"/>
                </a:solidFill>
                <a:latin typeface="Trebuchet MS"/>
                <a:ea typeface="Trebuchet MS"/>
                <a:cs typeface="Trebuchet MS"/>
                <a:sym typeface="Trebuchet MS"/>
                <a:hlinkClick r:id="rId3"/>
              </a:rPr>
              <a:t>Energy/Mineral Impact Assistance Fund</a:t>
            </a:r>
            <a:endParaRPr sz="1800">
              <a:latin typeface="Trebuchet MS"/>
              <a:ea typeface="Trebuchet MS"/>
              <a:cs typeface="Trebuchet MS"/>
              <a:sym typeface="Trebuchet MS"/>
            </a:endParaRPr>
          </a:p>
          <a:p>
            <a:pPr indent="-342900" lvl="0" marL="457200" rtl="0" algn="l">
              <a:lnSpc>
                <a:spcPct val="115000"/>
              </a:lnSpc>
              <a:spcBef>
                <a:spcPts val="0"/>
              </a:spcBef>
              <a:spcAft>
                <a:spcPts val="0"/>
              </a:spcAft>
              <a:buClr>
                <a:srgbClr val="222222"/>
              </a:buClr>
              <a:buSzPts val="1800"/>
              <a:buFont typeface="Trebuchet MS"/>
              <a:buChar char="●"/>
            </a:pPr>
            <a:r>
              <a:rPr lang="en" sz="1800">
                <a:solidFill>
                  <a:srgbClr val="222222"/>
                </a:solidFill>
                <a:highlight>
                  <a:srgbClr val="FFFFFF"/>
                </a:highlight>
                <a:latin typeface="Trebuchet MS"/>
                <a:ea typeface="Trebuchet MS"/>
                <a:cs typeface="Trebuchet MS"/>
                <a:sym typeface="Trebuchet MS"/>
              </a:rPr>
              <a:t>CDBG-CV Funding for Public Facilities</a:t>
            </a:r>
            <a:endParaRPr sz="1800">
              <a:solidFill>
                <a:srgbClr val="222222"/>
              </a:solidFill>
              <a:highlight>
                <a:srgbClr val="FFFFFF"/>
              </a:highlight>
              <a:latin typeface="Trebuchet MS"/>
              <a:ea typeface="Trebuchet MS"/>
              <a:cs typeface="Trebuchet MS"/>
              <a:sym typeface="Trebuchet MS"/>
            </a:endParaRPr>
          </a:p>
          <a:p>
            <a:pPr indent="-342900" lvl="0" marL="457200" rtl="0" algn="l">
              <a:lnSpc>
                <a:spcPct val="115000"/>
              </a:lnSpc>
              <a:spcBef>
                <a:spcPts val="0"/>
              </a:spcBef>
              <a:spcAft>
                <a:spcPts val="0"/>
              </a:spcAft>
              <a:buClr>
                <a:srgbClr val="222222"/>
              </a:buClr>
              <a:buSzPts val="1800"/>
              <a:buFont typeface="Trebuchet MS"/>
              <a:buChar char="●"/>
            </a:pPr>
            <a:r>
              <a:rPr lang="en" sz="1800">
                <a:solidFill>
                  <a:srgbClr val="222222"/>
                </a:solidFill>
                <a:highlight>
                  <a:srgbClr val="FFFFFF"/>
                </a:highlight>
                <a:latin typeface="Trebuchet MS"/>
                <a:ea typeface="Trebuchet MS"/>
                <a:cs typeface="Trebuchet MS"/>
                <a:sym typeface="Trebuchet MS"/>
              </a:rPr>
              <a:t>CARES Act Funding </a:t>
            </a:r>
            <a:endParaRPr sz="1800">
              <a:solidFill>
                <a:srgbClr val="222222"/>
              </a:solidFill>
              <a:highlight>
                <a:srgbClr val="FFFFFF"/>
              </a:highlight>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sz="1800" u="sng">
                <a:solidFill>
                  <a:schemeClr val="hlink"/>
                </a:solidFill>
                <a:latin typeface="Trebuchet MS"/>
                <a:ea typeface="Trebuchet MS"/>
                <a:cs typeface="Trebuchet MS"/>
                <a:sym typeface="Trebuchet MS"/>
                <a:hlinkClick r:id="rId4"/>
              </a:rPr>
              <a:t>COVID-19 Community Adaptation Hub </a:t>
            </a:r>
            <a:endParaRPr sz="1800">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sz="1800" u="sng">
                <a:solidFill>
                  <a:schemeClr val="hlink"/>
                </a:solidFill>
                <a:latin typeface="Trebuchet MS"/>
                <a:ea typeface="Trebuchet MS"/>
                <a:cs typeface="Trebuchet MS"/>
                <a:sym typeface="Trebuchet MS"/>
                <a:hlinkClick r:id="rId5"/>
              </a:rPr>
              <a:t>Small </a:t>
            </a:r>
            <a:r>
              <a:rPr lang="en" sz="1800" u="sng">
                <a:solidFill>
                  <a:schemeClr val="hlink"/>
                </a:solidFill>
                <a:latin typeface="Trebuchet MS"/>
                <a:ea typeface="Trebuchet MS"/>
                <a:cs typeface="Trebuchet MS"/>
                <a:sym typeface="Trebuchet MS"/>
                <a:hlinkClick r:id="rId6"/>
              </a:rPr>
              <a:t>Communities</a:t>
            </a:r>
            <a:r>
              <a:rPr lang="en" sz="1800" u="sng">
                <a:solidFill>
                  <a:schemeClr val="hlink"/>
                </a:solidFill>
                <a:latin typeface="Trebuchet MS"/>
                <a:ea typeface="Trebuchet MS"/>
                <a:cs typeface="Trebuchet MS"/>
                <a:sym typeface="Trebuchet MS"/>
                <a:hlinkClick r:id="rId7"/>
              </a:rPr>
              <a:t> Workshop</a:t>
            </a:r>
            <a:endParaRPr sz="1800">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sz="1800" u="sng">
                <a:solidFill>
                  <a:schemeClr val="hlink"/>
                </a:solidFill>
                <a:latin typeface="Trebuchet MS"/>
                <a:ea typeface="Trebuchet MS"/>
                <a:cs typeface="Trebuchet MS"/>
                <a:sym typeface="Trebuchet MS"/>
                <a:hlinkClick r:id="rId8"/>
              </a:rPr>
              <a:t>COVID-19 Recovery Peer Exchange</a:t>
            </a:r>
            <a:r>
              <a:rPr lang="en" sz="1800">
                <a:latin typeface="Trebuchet MS"/>
                <a:ea typeface="Trebuchet MS"/>
                <a:cs typeface="Trebuchet MS"/>
                <a:sym typeface="Trebuchet MS"/>
              </a:rPr>
              <a:t> </a:t>
            </a:r>
            <a:endParaRPr sz="1800">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lang="en" sz="1800" u="sng">
                <a:solidFill>
                  <a:schemeClr val="hlink"/>
                </a:solidFill>
                <a:latin typeface="Trebuchet MS"/>
                <a:ea typeface="Trebuchet MS"/>
                <a:cs typeface="Trebuchet MS"/>
                <a:sym typeface="Trebuchet MS"/>
                <a:hlinkClick r:id="rId9"/>
              </a:rPr>
              <a:t>Main Street program</a:t>
            </a:r>
            <a:r>
              <a:rPr lang="en" sz="1800">
                <a:latin typeface="Trebuchet MS"/>
                <a:ea typeface="Trebuchet MS"/>
                <a:cs typeface="Trebuchet MS"/>
                <a:sym typeface="Trebuchet MS"/>
              </a:rPr>
              <a:t> </a:t>
            </a:r>
            <a:endParaRPr sz="1800">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289" name="Google Shape;289;p50"/>
          <p:cNvSpPr txBox="1"/>
          <p:nvPr>
            <p:ph idx="1" type="body"/>
          </p:nvPr>
        </p:nvSpPr>
        <p:spPr>
          <a:xfrm>
            <a:off x="457200" y="1001719"/>
            <a:ext cx="8229600" cy="40416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OEDIT Programs Update:</a:t>
            </a:r>
            <a:endParaRPr/>
          </a:p>
          <a:p>
            <a:pPr indent="0" lvl="0" marL="0" rtl="0" algn="l">
              <a:lnSpc>
                <a:spcPct val="100000"/>
              </a:lnSpc>
              <a:spcBef>
                <a:spcPts val="0"/>
              </a:spcBef>
              <a:spcAft>
                <a:spcPts val="0"/>
              </a:spcAft>
              <a:buSzPts val="1800"/>
              <a:buNone/>
            </a:pPr>
            <a:r>
              <a:t/>
            </a:r>
            <a:endParaRPr sz="900"/>
          </a:p>
          <a:p>
            <a:pPr indent="-342900" lvl="0" marL="546100" rtl="0" algn="l">
              <a:lnSpc>
                <a:spcPct val="100000"/>
              </a:lnSpc>
              <a:spcBef>
                <a:spcPts val="0"/>
              </a:spcBef>
              <a:spcAft>
                <a:spcPts val="0"/>
              </a:spcAft>
              <a:buSzPts val="3200"/>
              <a:buChar char="•"/>
            </a:pPr>
            <a:r>
              <a:rPr lang="en" sz="2400"/>
              <a:t>Pending programs</a:t>
            </a:r>
            <a:endParaRPr sz="2400"/>
          </a:p>
          <a:p>
            <a:pPr indent="-431800" lvl="1" marL="914400" rtl="0" algn="l">
              <a:lnSpc>
                <a:spcPct val="100000"/>
              </a:lnSpc>
              <a:spcBef>
                <a:spcPts val="0"/>
              </a:spcBef>
              <a:spcAft>
                <a:spcPts val="0"/>
              </a:spcAft>
              <a:buSzPts val="3200"/>
              <a:buChar char="–"/>
            </a:pPr>
            <a:r>
              <a:rPr lang="en" sz="2400"/>
              <a:t>EDA Grant applications by OEDIT &amp; DOLA</a:t>
            </a:r>
            <a:endParaRPr sz="2400"/>
          </a:p>
          <a:p>
            <a:pPr indent="-381000" lvl="1" marL="914400" rtl="0" algn="l">
              <a:lnSpc>
                <a:spcPct val="100000"/>
              </a:lnSpc>
              <a:spcBef>
                <a:spcPts val="0"/>
              </a:spcBef>
              <a:spcAft>
                <a:spcPts val="0"/>
              </a:spcAft>
              <a:buSzPts val="2400"/>
              <a:buChar char="–"/>
            </a:pPr>
            <a:r>
              <a:rPr lang="en" sz="2400"/>
              <a:t>RTAP Program</a:t>
            </a:r>
            <a:endParaRPr sz="2400"/>
          </a:p>
          <a:p>
            <a:pPr indent="-381000" lvl="1" marL="914400" rtl="0" algn="l">
              <a:lnSpc>
                <a:spcPct val="100000"/>
              </a:lnSpc>
              <a:spcBef>
                <a:spcPts val="0"/>
              </a:spcBef>
              <a:spcAft>
                <a:spcPts val="0"/>
              </a:spcAft>
              <a:buSzPts val="2400"/>
              <a:buChar char="–"/>
            </a:pPr>
            <a:r>
              <a:rPr lang="en" sz="2400"/>
              <a:t>Remote Learner</a:t>
            </a:r>
            <a:endParaRPr sz="2400"/>
          </a:p>
          <a:p>
            <a:pPr indent="-292100" lvl="0" marL="546100" rtl="0" algn="l">
              <a:lnSpc>
                <a:spcPct val="100000"/>
              </a:lnSpc>
              <a:spcBef>
                <a:spcPts val="0"/>
              </a:spcBef>
              <a:spcAft>
                <a:spcPts val="0"/>
              </a:spcAft>
              <a:buSzPts val="2400"/>
              <a:buChar char="•"/>
            </a:pPr>
            <a:r>
              <a:rPr lang="en" sz="2400" u="sng">
                <a:solidFill>
                  <a:schemeClr val="hlink"/>
                </a:solidFill>
                <a:hlinkClick r:id="rId3"/>
              </a:rPr>
              <a:t>SBDC</a:t>
            </a:r>
            <a:endParaRPr sz="2400"/>
          </a:p>
          <a:p>
            <a:pPr indent="-292100" lvl="0" marL="546100" rtl="0" algn="l">
              <a:lnSpc>
                <a:spcPct val="100000"/>
              </a:lnSpc>
              <a:spcBef>
                <a:spcPts val="0"/>
              </a:spcBef>
              <a:spcAft>
                <a:spcPts val="0"/>
              </a:spcAft>
              <a:buSzPts val="2400"/>
              <a:buChar char="•"/>
            </a:pPr>
            <a:r>
              <a:rPr lang="en" sz="2400" u="sng">
                <a:solidFill>
                  <a:schemeClr val="hlink"/>
                </a:solidFill>
                <a:hlinkClick r:id="rId4"/>
              </a:rPr>
              <a:t>Opportunity Zone Capital Accelerator Program</a:t>
            </a:r>
            <a:endParaRPr sz="2400"/>
          </a:p>
          <a:p>
            <a:pPr indent="-330200" lvl="1" marL="914400" rtl="0" algn="l">
              <a:lnSpc>
                <a:spcPct val="100000"/>
              </a:lnSpc>
              <a:spcBef>
                <a:spcPts val="0"/>
              </a:spcBef>
              <a:spcAft>
                <a:spcPts val="0"/>
              </a:spcAft>
              <a:buSzPts val="1600"/>
              <a:buChar char="–"/>
            </a:pPr>
            <a:r>
              <a:rPr lang="en" sz="1600"/>
              <a:t>Applications are open from July 20 to August 31 for the second cohort of businesses for an Opportunity Zone program that provides free consulting services to businesses to help them secure OZ business equity investments.</a:t>
            </a:r>
            <a:endParaRPr sz="1600"/>
          </a:p>
          <a:p>
            <a:pPr indent="-330200" lvl="1" marL="914400" rtl="0" algn="l">
              <a:lnSpc>
                <a:spcPct val="100000"/>
              </a:lnSpc>
              <a:spcBef>
                <a:spcPts val="0"/>
              </a:spcBef>
              <a:spcAft>
                <a:spcPts val="0"/>
              </a:spcAft>
              <a:buSzPts val="1600"/>
              <a:buChar char="–"/>
            </a:pPr>
            <a:r>
              <a:rPr lang="en" sz="1600"/>
              <a:t>OEDIT is working with the Colorado Center for Innovation in Community Capital (CC4ICC) to encourage investments in opportunity zone businesses throughout the state. Meet our first cohort of six businesses.</a:t>
            </a:r>
            <a:endParaRPr sz="1600"/>
          </a:p>
          <a:p>
            <a:pPr indent="-330200" lvl="1" marL="914400" rtl="0" algn="l">
              <a:lnSpc>
                <a:spcPct val="100000"/>
              </a:lnSpc>
              <a:spcBef>
                <a:spcPts val="0"/>
              </a:spcBef>
              <a:spcAft>
                <a:spcPts val="0"/>
              </a:spcAft>
              <a:buSzPts val="1600"/>
              <a:buChar char="–"/>
            </a:pPr>
            <a:r>
              <a:rPr lang="en" sz="1600"/>
              <a:t>As a part of the program, CC4ICC will be guiding 10 opportunity zone businesses through the process of: Developing a pitch deck, Business planning, Connecting with investors, Securing investment.</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3"/>
          <p:cNvSpPr txBox="1"/>
          <p:nvPr/>
        </p:nvSpPr>
        <p:spPr>
          <a:xfrm>
            <a:off x="3941650" y="11825"/>
            <a:ext cx="5096400" cy="459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Trebuchet MS"/>
                <a:ea typeface="Trebuchet MS"/>
                <a:cs typeface="Trebuchet MS"/>
                <a:sym typeface="Trebuchet MS"/>
              </a:rPr>
              <a:t>What we will be covering:</a:t>
            </a:r>
            <a:r>
              <a:rPr lang="en" sz="1800">
                <a:latin typeface="Trebuchet MS"/>
                <a:ea typeface="Trebuchet MS"/>
                <a:cs typeface="Trebuchet MS"/>
                <a:sym typeface="Trebuchet MS"/>
              </a:rPr>
              <a:t> </a:t>
            </a:r>
            <a:endParaRPr sz="1800">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sz="1800">
                <a:latin typeface="Trebuchet MS"/>
                <a:ea typeface="Trebuchet MS"/>
                <a:cs typeface="Trebuchet MS"/>
                <a:sym typeface="Trebuchet MS"/>
              </a:rPr>
              <a:t>Laying the groundwork for long-term recovery conversations</a:t>
            </a:r>
            <a:endParaRPr sz="1800">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sz="1800">
                <a:latin typeface="Trebuchet MS"/>
                <a:ea typeface="Trebuchet MS"/>
                <a:cs typeface="Trebuchet MS"/>
                <a:sym typeface="Trebuchet MS"/>
              </a:rPr>
              <a:t>Developing a vision for recovery in your community </a:t>
            </a:r>
            <a:endParaRPr sz="1800">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sz="1800">
                <a:latin typeface="Trebuchet MS"/>
                <a:ea typeface="Trebuchet MS"/>
                <a:cs typeface="Trebuchet MS"/>
                <a:sym typeface="Trebuchet MS"/>
              </a:rPr>
              <a:t>Defining strategies and actions to meet your vision</a:t>
            </a:r>
            <a:endParaRPr sz="1800">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sz="1800">
                <a:latin typeface="Trebuchet MS"/>
                <a:ea typeface="Trebuchet MS"/>
                <a:cs typeface="Trebuchet MS"/>
                <a:sym typeface="Trebuchet MS"/>
              </a:rPr>
              <a:t>Scenario planning </a:t>
            </a:r>
            <a:endParaRPr sz="1800">
              <a:latin typeface="Trebuchet MS"/>
              <a:ea typeface="Trebuchet MS"/>
              <a:cs typeface="Trebuchet MS"/>
              <a:sym typeface="Trebuchet MS"/>
            </a:endParaRPr>
          </a:p>
        </p:txBody>
      </p:sp>
      <p:pic>
        <p:nvPicPr>
          <p:cNvPr id="182" name="Google Shape;182;p33"/>
          <p:cNvPicPr preferRelativeResize="0"/>
          <p:nvPr/>
        </p:nvPicPr>
        <p:blipFill>
          <a:blip r:embed="rId3">
            <a:alphaModFix/>
          </a:blip>
          <a:stretch>
            <a:fillRect/>
          </a:stretch>
        </p:blipFill>
        <p:spPr>
          <a:xfrm>
            <a:off x="0" y="11826"/>
            <a:ext cx="3848749" cy="46698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295" name="Google Shape;295;p51"/>
          <p:cNvSpPr txBox="1"/>
          <p:nvPr>
            <p:ph idx="1" type="body"/>
          </p:nvPr>
        </p:nvSpPr>
        <p:spPr>
          <a:xfrm>
            <a:off x="457200" y="1001719"/>
            <a:ext cx="8229600" cy="40416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OEDIT Programs Update:</a:t>
            </a:r>
            <a:endParaRPr/>
          </a:p>
          <a:p>
            <a:pPr indent="0" lvl="0" marL="0" rtl="0" algn="l">
              <a:lnSpc>
                <a:spcPct val="100000"/>
              </a:lnSpc>
              <a:spcBef>
                <a:spcPts val="0"/>
              </a:spcBef>
              <a:spcAft>
                <a:spcPts val="0"/>
              </a:spcAft>
              <a:buSzPts val="1800"/>
              <a:buNone/>
            </a:pPr>
            <a:r>
              <a:t/>
            </a:r>
            <a:endParaRPr sz="900"/>
          </a:p>
          <a:p>
            <a:pPr indent="-292100" lvl="0" marL="546100" rtl="0" algn="l">
              <a:lnSpc>
                <a:spcPct val="100000"/>
              </a:lnSpc>
              <a:spcBef>
                <a:spcPts val="0"/>
              </a:spcBef>
              <a:spcAft>
                <a:spcPts val="0"/>
              </a:spcAft>
              <a:buSzPts val="2400"/>
              <a:buChar char="•"/>
            </a:pPr>
            <a:r>
              <a:rPr lang="en" sz="2400" u="sng">
                <a:solidFill>
                  <a:schemeClr val="hlink"/>
                </a:solidFill>
                <a:hlinkClick r:id="rId3"/>
              </a:rPr>
              <a:t>Employee Ownership Pilot Program</a:t>
            </a:r>
            <a:endParaRPr sz="2400"/>
          </a:p>
          <a:p>
            <a:pPr indent="-330200" lvl="1" marL="914400" rtl="0" algn="l">
              <a:lnSpc>
                <a:spcPct val="100000"/>
              </a:lnSpc>
              <a:spcBef>
                <a:spcPts val="0"/>
              </a:spcBef>
              <a:spcAft>
                <a:spcPts val="0"/>
              </a:spcAft>
              <a:buSzPts val="1600"/>
              <a:buChar char="–"/>
            </a:pPr>
            <a:r>
              <a:rPr lang="en" sz="1600"/>
              <a:t>The pilot program will fund approximately 10 business loans, up to $10,000 per loan. Loan funding is available for no greater than fifty percent of the cost of technical assistance costs, not to exceed $10,000. Loans must be held by the owner of the existing business. Favorable loan rates and terms offered by participating lenders.</a:t>
            </a:r>
            <a:endParaRPr sz="1600"/>
          </a:p>
          <a:p>
            <a:pPr indent="-330200" lvl="1" marL="914400" rtl="0" algn="l">
              <a:lnSpc>
                <a:spcPct val="100000"/>
              </a:lnSpc>
              <a:spcBef>
                <a:spcPts val="0"/>
              </a:spcBef>
              <a:spcAft>
                <a:spcPts val="0"/>
              </a:spcAft>
              <a:buSzPts val="1600"/>
              <a:buChar char="–"/>
            </a:pPr>
            <a:r>
              <a:rPr lang="en" sz="1600"/>
              <a:t>Contact: John Kovacs</a:t>
            </a:r>
            <a:endParaRPr sz="1600"/>
          </a:p>
          <a:p>
            <a:pPr indent="0" lvl="0" marL="914400" rtl="0" algn="l">
              <a:lnSpc>
                <a:spcPct val="100000"/>
              </a:lnSpc>
              <a:spcBef>
                <a:spcPts val="0"/>
              </a:spcBef>
              <a:spcAft>
                <a:spcPts val="0"/>
              </a:spcAft>
              <a:buSzPts val="1800"/>
              <a:buNone/>
            </a:pPr>
            <a:r>
              <a:rPr lang="en" sz="1600" u="sng">
                <a:solidFill>
                  <a:schemeClr val="hlink"/>
                </a:solidFill>
                <a:hlinkClick r:id="rId4"/>
              </a:rPr>
              <a:t>john.kovacs@state.co.us</a:t>
            </a:r>
            <a:r>
              <a:rPr lang="en" sz="1600"/>
              <a:t> / 303-892-3840</a:t>
            </a:r>
            <a:endParaRPr sz="1600"/>
          </a:p>
          <a:p>
            <a:pPr indent="0" lvl="0" marL="457200" rtl="0" algn="l">
              <a:lnSpc>
                <a:spcPct val="100000"/>
              </a:lnSpc>
              <a:spcBef>
                <a:spcPts val="0"/>
              </a:spcBef>
              <a:spcAft>
                <a:spcPts val="0"/>
              </a:spcAft>
              <a:buSzPts val="1800"/>
              <a:buNone/>
            </a:pPr>
            <a:r>
              <a:t/>
            </a:r>
            <a:endParaRPr sz="1600"/>
          </a:p>
          <a:p>
            <a:pPr indent="-292100" lvl="0" marL="546100" rtl="0" algn="l">
              <a:lnSpc>
                <a:spcPct val="100000"/>
              </a:lnSpc>
              <a:spcBef>
                <a:spcPts val="0"/>
              </a:spcBef>
              <a:spcAft>
                <a:spcPts val="0"/>
              </a:spcAft>
              <a:buSzPts val="2400"/>
              <a:buChar char="•"/>
            </a:pPr>
            <a:r>
              <a:rPr lang="en" sz="2400" u="sng">
                <a:solidFill>
                  <a:schemeClr val="hlink"/>
                </a:solidFill>
                <a:hlinkClick r:id="rId5"/>
              </a:rPr>
              <a:t>LONE Community Marketing Grants</a:t>
            </a:r>
            <a:endParaRPr sz="2400"/>
          </a:p>
          <a:p>
            <a:pPr indent="-330200" lvl="1" marL="914400" rtl="0" algn="l">
              <a:lnSpc>
                <a:spcPct val="100000"/>
              </a:lnSpc>
              <a:spcBef>
                <a:spcPts val="0"/>
              </a:spcBef>
              <a:spcAft>
                <a:spcPts val="0"/>
              </a:spcAft>
              <a:buSzPts val="1600"/>
              <a:buChar char="–"/>
            </a:pPr>
            <a:r>
              <a:rPr lang="en" sz="1600"/>
              <a:t>Rural communities may apply for up to $5,000 in Location Neutral Employment Program marketing funds to help attract companies to locate remote rural workers in their community.</a:t>
            </a:r>
            <a:endParaRPr sz="1600"/>
          </a:p>
          <a:p>
            <a:pPr indent="-330200" lvl="1" marL="914400" rtl="0" algn="l">
              <a:lnSpc>
                <a:spcPct val="100000"/>
              </a:lnSpc>
              <a:spcBef>
                <a:spcPts val="0"/>
              </a:spcBef>
              <a:spcAft>
                <a:spcPts val="0"/>
              </a:spcAft>
              <a:buSzPts val="1600"/>
              <a:buChar char="–"/>
            </a:pPr>
            <a:r>
              <a:rPr lang="en" sz="1600" u="sng">
                <a:solidFill>
                  <a:schemeClr val="hlink"/>
                </a:solidFill>
                <a:hlinkClick r:id="rId6"/>
              </a:rPr>
              <a:t>Webinar on Location Neutral Job Growth Incentive &amp; Community Marketing Grants</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301" name="Google Shape;301;p52"/>
          <p:cNvSpPr txBox="1"/>
          <p:nvPr>
            <p:ph idx="1" type="body"/>
          </p:nvPr>
        </p:nvSpPr>
        <p:spPr>
          <a:xfrm>
            <a:off x="457200" y="1001719"/>
            <a:ext cx="8229600" cy="40416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OEDIT Programs Update:</a:t>
            </a:r>
            <a:endParaRPr/>
          </a:p>
          <a:p>
            <a:pPr indent="0" lvl="0" marL="0" rtl="0" algn="l">
              <a:lnSpc>
                <a:spcPct val="100000"/>
              </a:lnSpc>
              <a:spcBef>
                <a:spcPts val="0"/>
              </a:spcBef>
              <a:spcAft>
                <a:spcPts val="0"/>
              </a:spcAft>
              <a:buSzPts val="1800"/>
              <a:buNone/>
            </a:pPr>
            <a:r>
              <a:t/>
            </a:r>
            <a:endParaRPr sz="900"/>
          </a:p>
          <a:p>
            <a:pPr indent="-292100" lvl="0" marL="546100" rtl="0" algn="l">
              <a:lnSpc>
                <a:spcPct val="100000"/>
              </a:lnSpc>
              <a:spcBef>
                <a:spcPts val="0"/>
              </a:spcBef>
              <a:spcAft>
                <a:spcPts val="0"/>
              </a:spcAft>
              <a:buSzPts val="2400"/>
              <a:buChar char="•"/>
            </a:pPr>
            <a:r>
              <a:rPr lang="en" sz="2400" u="sng">
                <a:solidFill>
                  <a:schemeClr val="hlink"/>
                </a:solidFill>
                <a:hlinkClick r:id="rId3"/>
              </a:rPr>
              <a:t>Rural Jump Start</a:t>
            </a:r>
            <a:endParaRPr sz="2400"/>
          </a:p>
          <a:p>
            <a:pPr indent="-330200" lvl="1" marL="914400" rtl="0" algn="l">
              <a:lnSpc>
                <a:spcPct val="100000"/>
              </a:lnSpc>
              <a:spcBef>
                <a:spcPts val="0"/>
              </a:spcBef>
              <a:spcAft>
                <a:spcPts val="0"/>
              </a:spcAft>
              <a:buSzPts val="1600"/>
              <a:buChar char="–"/>
            </a:pPr>
            <a:r>
              <a:rPr lang="en" sz="1600"/>
              <a:t>The Rural Jump-Start Zone program (based on Senate Bill 15-282) is a tax relief program for new businesses and new hires who locate into certain designated areas called Jump-Start zones. The program offers the following benefits:</a:t>
            </a:r>
            <a:endParaRPr sz="1600"/>
          </a:p>
          <a:p>
            <a:pPr indent="-330200" lvl="2" marL="1371600" rtl="0" algn="l">
              <a:lnSpc>
                <a:spcPct val="100000"/>
              </a:lnSpc>
              <a:spcBef>
                <a:spcPts val="0"/>
              </a:spcBef>
              <a:spcAft>
                <a:spcPts val="0"/>
              </a:spcAft>
              <a:buSzPts val="1600"/>
              <a:buChar char="•"/>
            </a:pPr>
            <a:r>
              <a:rPr lang="en" sz="1600"/>
              <a:t>Relief from state income taxes for the new business</a:t>
            </a:r>
            <a:endParaRPr sz="1600"/>
          </a:p>
          <a:p>
            <a:pPr indent="-330200" lvl="2" marL="1371600" rtl="0" algn="l">
              <a:lnSpc>
                <a:spcPct val="100000"/>
              </a:lnSpc>
              <a:spcBef>
                <a:spcPts val="0"/>
              </a:spcBef>
              <a:spcAft>
                <a:spcPts val="0"/>
              </a:spcAft>
              <a:buSzPts val="1600"/>
              <a:buChar char="•"/>
            </a:pPr>
            <a:r>
              <a:rPr lang="en" sz="1600"/>
              <a:t>Relief from the state sales &amp; use tax for the business</a:t>
            </a:r>
            <a:endParaRPr sz="1600"/>
          </a:p>
          <a:p>
            <a:pPr indent="-330200" lvl="2" marL="1371600" rtl="0" algn="l">
              <a:lnSpc>
                <a:spcPct val="100000"/>
              </a:lnSpc>
              <a:spcBef>
                <a:spcPts val="0"/>
              </a:spcBef>
              <a:spcAft>
                <a:spcPts val="0"/>
              </a:spcAft>
              <a:buSzPts val="1600"/>
              <a:buChar char="•"/>
            </a:pPr>
            <a:r>
              <a:rPr lang="en" sz="1600"/>
              <a:t>Relief from county and municipal personal property taxes for the business</a:t>
            </a:r>
            <a:endParaRPr sz="1600"/>
          </a:p>
          <a:p>
            <a:pPr indent="-330200" lvl="2" marL="1371600" rtl="0" algn="l">
              <a:lnSpc>
                <a:spcPct val="100000"/>
              </a:lnSpc>
              <a:spcBef>
                <a:spcPts val="0"/>
              </a:spcBef>
              <a:spcAft>
                <a:spcPts val="0"/>
              </a:spcAft>
              <a:buSzPts val="1600"/>
              <a:buChar char="•"/>
            </a:pPr>
            <a:r>
              <a:rPr lang="en" sz="1600"/>
              <a:t>Relief from state income taxes for the employee</a:t>
            </a:r>
            <a:endParaRPr sz="1600"/>
          </a:p>
          <a:p>
            <a:pPr indent="-330200" lvl="1" marL="914400" rtl="0" algn="l">
              <a:lnSpc>
                <a:spcPct val="100000"/>
              </a:lnSpc>
              <a:spcBef>
                <a:spcPts val="0"/>
              </a:spcBef>
              <a:spcAft>
                <a:spcPts val="0"/>
              </a:spcAft>
              <a:buSzPts val="1600"/>
              <a:buChar char="–"/>
            </a:pPr>
            <a:r>
              <a:rPr lang="en" sz="1600"/>
              <a:t>Contact: Andrea Blankenship</a:t>
            </a:r>
            <a:endParaRPr sz="1600"/>
          </a:p>
          <a:p>
            <a:pPr indent="0" lvl="0" marL="914400" rtl="0" algn="l">
              <a:lnSpc>
                <a:spcPct val="100000"/>
              </a:lnSpc>
              <a:spcBef>
                <a:spcPts val="0"/>
              </a:spcBef>
              <a:spcAft>
                <a:spcPts val="0"/>
              </a:spcAft>
              <a:buSzPts val="1800"/>
              <a:buNone/>
            </a:pPr>
            <a:r>
              <a:rPr lang="en" sz="1600" u="sng">
                <a:solidFill>
                  <a:schemeClr val="hlink"/>
                </a:solidFill>
                <a:hlinkClick r:id="rId4"/>
              </a:rPr>
              <a:t>Andrea.Blankenship@state.co.us</a:t>
            </a:r>
            <a:r>
              <a:rPr lang="en" sz="1600"/>
              <a:t> / 303.319.8112</a:t>
            </a:r>
            <a:endParaRPr sz="1600"/>
          </a:p>
          <a:p>
            <a:pPr indent="0" lvl="0" marL="1371600" rtl="0" algn="l">
              <a:lnSpc>
                <a:spcPct val="100000"/>
              </a:lnSpc>
              <a:spcBef>
                <a:spcPts val="0"/>
              </a:spcBef>
              <a:spcAft>
                <a:spcPts val="0"/>
              </a:spcAft>
              <a:buSzPts val="1800"/>
              <a:buNone/>
            </a:pPr>
            <a:r>
              <a:t/>
            </a:r>
            <a:endParaRPr sz="1600"/>
          </a:p>
          <a:p>
            <a:pPr indent="-381000" lvl="0" marL="457200" rtl="0" algn="l">
              <a:lnSpc>
                <a:spcPct val="100000"/>
              </a:lnSpc>
              <a:spcBef>
                <a:spcPts val="0"/>
              </a:spcBef>
              <a:spcAft>
                <a:spcPts val="0"/>
              </a:spcAft>
              <a:buSzPts val="2400"/>
              <a:buChar char="•"/>
            </a:pPr>
            <a:r>
              <a:rPr lang="en" sz="2400" u="sng">
                <a:solidFill>
                  <a:schemeClr val="hlink"/>
                </a:solidFill>
                <a:hlinkClick r:id="rId5"/>
              </a:rPr>
              <a:t>Advanced Industries Programs</a:t>
            </a:r>
            <a:endParaRPr sz="2400"/>
          </a:p>
          <a:p>
            <a:pPr indent="-330200" lvl="1" marL="914400" rtl="0" algn="l">
              <a:lnSpc>
                <a:spcPct val="100000"/>
              </a:lnSpc>
              <a:spcBef>
                <a:spcPts val="0"/>
              </a:spcBef>
              <a:spcAft>
                <a:spcPts val="0"/>
              </a:spcAft>
              <a:buSzPts val="1600"/>
              <a:buChar char="–"/>
            </a:pPr>
            <a:r>
              <a:rPr lang="en" sz="1600" u="sng">
                <a:solidFill>
                  <a:schemeClr val="hlink"/>
                </a:solidFill>
                <a:hlinkClick r:id="rId6"/>
              </a:rPr>
              <a:t>Export Accelerator Program</a:t>
            </a:r>
            <a:r>
              <a:rPr lang="en" sz="1600"/>
              <a:t>: for aspiring and current Colorado exporters. The grant program supports eligible small and medium-sized business through funds to offset international business development and marketing costs.</a:t>
            </a:r>
            <a:endParaRPr sz="1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307" name="Google Shape;307;p53"/>
          <p:cNvSpPr txBox="1"/>
          <p:nvPr>
            <p:ph idx="1" type="body"/>
          </p:nvPr>
        </p:nvSpPr>
        <p:spPr>
          <a:xfrm>
            <a:off x="457200" y="1001719"/>
            <a:ext cx="8229600" cy="40416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OEDIT Programs Update:</a:t>
            </a:r>
            <a:endParaRPr/>
          </a:p>
          <a:p>
            <a:pPr indent="0" lvl="0" marL="0" rtl="0" algn="l">
              <a:lnSpc>
                <a:spcPct val="100000"/>
              </a:lnSpc>
              <a:spcBef>
                <a:spcPts val="0"/>
              </a:spcBef>
              <a:spcAft>
                <a:spcPts val="0"/>
              </a:spcAft>
              <a:buSzPts val="1800"/>
              <a:buNone/>
            </a:pPr>
            <a:r>
              <a:t/>
            </a:r>
            <a:endParaRPr sz="900"/>
          </a:p>
          <a:p>
            <a:pPr indent="-381000" lvl="0" marL="457200" rtl="0" algn="l">
              <a:lnSpc>
                <a:spcPct val="100000"/>
              </a:lnSpc>
              <a:spcBef>
                <a:spcPts val="0"/>
              </a:spcBef>
              <a:spcAft>
                <a:spcPts val="0"/>
              </a:spcAft>
              <a:buSzPts val="2400"/>
              <a:buChar char="•"/>
            </a:pPr>
            <a:r>
              <a:rPr lang="en" sz="2400"/>
              <a:t>Responsible Recreation Initiatives</a:t>
            </a:r>
            <a:endParaRPr sz="2400"/>
          </a:p>
          <a:p>
            <a:pPr indent="-330200" lvl="1" marL="914400" rtl="0" algn="l">
              <a:lnSpc>
                <a:spcPct val="100000"/>
              </a:lnSpc>
              <a:spcBef>
                <a:spcPts val="0"/>
              </a:spcBef>
              <a:spcAft>
                <a:spcPts val="0"/>
              </a:spcAft>
              <a:buSzPts val="1600"/>
              <a:buChar char="–"/>
            </a:pPr>
            <a:r>
              <a:rPr lang="en" sz="1600" u="sng">
                <a:solidFill>
                  <a:schemeClr val="hlink"/>
                </a:solidFill>
                <a:hlinkClick r:id="rId3"/>
              </a:rPr>
              <a:t>Colorado Tourism Office: Care for Colorado Responsible Tourism Toolkit</a:t>
            </a:r>
            <a:r>
              <a:rPr lang="en" sz="1600"/>
              <a:t> (in partnership with </a:t>
            </a:r>
            <a:r>
              <a:rPr lang="en" sz="1600" u="sng">
                <a:solidFill>
                  <a:schemeClr val="hlink"/>
                </a:solidFill>
                <a:hlinkClick r:id="rId4"/>
              </a:rPr>
              <a:t>Leave No Trace</a:t>
            </a:r>
            <a:r>
              <a:rPr lang="en" sz="1600"/>
              <a:t>)</a:t>
            </a:r>
            <a:endParaRPr sz="1600"/>
          </a:p>
          <a:p>
            <a:pPr indent="-330200" lvl="1" marL="914400" rtl="0" algn="l">
              <a:lnSpc>
                <a:spcPct val="100000"/>
              </a:lnSpc>
              <a:spcBef>
                <a:spcPts val="0"/>
              </a:spcBef>
              <a:spcAft>
                <a:spcPts val="0"/>
              </a:spcAft>
              <a:buSzPts val="1600"/>
              <a:buChar char="–"/>
            </a:pPr>
            <a:r>
              <a:rPr lang="en" sz="1600" u="sng">
                <a:solidFill>
                  <a:schemeClr val="hlink"/>
                </a:solidFill>
                <a:hlinkClick r:id="rId5"/>
              </a:rPr>
              <a:t>Colorado Tourism Office: Colorado Concierge Program</a:t>
            </a:r>
            <a:endParaRPr sz="1600"/>
          </a:p>
          <a:p>
            <a:pPr indent="-330200" lvl="1" marL="914400" rtl="0" algn="l">
              <a:lnSpc>
                <a:spcPct val="100000"/>
              </a:lnSpc>
              <a:spcBef>
                <a:spcPts val="0"/>
              </a:spcBef>
              <a:spcAft>
                <a:spcPts val="0"/>
              </a:spcAft>
              <a:buSzPts val="1600"/>
              <a:buChar char="–"/>
            </a:pPr>
            <a:r>
              <a:rPr lang="en" sz="1600"/>
              <a:t>Outdoor Recreation Industry Office - </a:t>
            </a:r>
            <a:r>
              <a:rPr lang="en" sz="1600" u="sng">
                <a:solidFill>
                  <a:schemeClr val="hlink"/>
                </a:solidFill>
                <a:hlinkClick r:id="rId6"/>
              </a:rPr>
              <a:t>Recreate Responsibly</a:t>
            </a:r>
            <a:r>
              <a:rPr lang="en" sz="1600"/>
              <a:t> campaign, </a:t>
            </a:r>
            <a:r>
              <a:rPr lang="en" sz="1600" u="sng">
                <a:solidFill>
                  <a:schemeClr val="hlink"/>
                </a:solidFill>
                <a:hlinkClick r:id="rId7"/>
              </a:rPr>
              <a:t>Coalition</a:t>
            </a:r>
            <a:r>
              <a:rPr lang="en" sz="1600"/>
              <a:t> &amp; </a:t>
            </a:r>
            <a:r>
              <a:rPr lang="en" sz="1600" u="sng">
                <a:solidFill>
                  <a:schemeClr val="hlink"/>
                </a:solidFill>
                <a:hlinkClick r:id="rId8"/>
              </a:rPr>
              <a:t>Toolkit</a:t>
            </a:r>
            <a:r>
              <a:rPr lang="en" sz="1600"/>
              <a:t> (in partnership with REI &amp; O-Rec industry leaders)</a:t>
            </a:r>
            <a:endParaRPr sz="1600"/>
          </a:p>
          <a:p>
            <a:pPr indent="-330200" lvl="1" marL="914400" rtl="0" algn="l">
              <a:lnSpc>
                <a:spcPct val="100000"/>
              </a:lnSpc>
              <a:spcBef>
                <a:spcPts val="0"/>
              </a:spcBef>
              <a:spcAft>
                <a:spcPts val="0"/>
              </a:spcAft>
              <a:buSzPts val="1600"/>
              <a:buChar char="–"/>
            </a:pPr>
            <a:r>
              <a:rPr lang="en" sz="1600"/>
              <a:t>other Tourism programs - </a:t>
            </a:r>
            <a:r>
              <a:rPr lang="en" sz="1600" u="sng">
                <a:solidFill>
                  <a:schemeClr val="hlink"/>
                </a:solidFill>
                <a:hlinkClick r:id="rId9"/>
              </a:rPr>
              <a:t>marketing matching grant</a:t>
            </a:r>
            <a:r>
              <a:rPr lang="en" sz="1600"/>
              <a:t> cycle now open </a:t>
            </a:r>
            <a:endParaRPr sz="1600"/>
          </a:p>
          <a:p>
            <a:pPr indent="-330200" lvl="1" marL="914400" rtl="0" algn="l">
              <a:lnSpc>
                <a:spcPct val="100000"/>
              </a:lnSpc>
              <a:spcBef>
                <a:spcPts val="0"/>
              </a:spcBef>
              <a:spcAft>
                <a:spcPts val="0"/>
              </a:spcAft>
              <a:buSzPts val="1600"/>
              <a:buChar char="–"/>
            </a:pPr>
            <a:r>
              <a:rPr lang="en" sz="1600"/>
              <a:t>other </a:t>
            </a:r>
            <a:r>
              <a:rPr lang="en" sz="1600" u="sng">
                <a:solidFill>
                  <a:schemeClr val="hlink"/>
                </a:solidFill>
                <a:hlinkClick r:id="rId10"/>
              </a:rPr>
              <a:t>Outdoor Rec</a:t>
            </a:r>
            <a:r>
              <a:rPr lang="en" sz="1600"/>
              <a:t> programs - continued development of regional coalitions</a:t>
            </a:r>
            <a:endParaRPr sz="1600"/>
          </a:p>
          <a:p>
            <a:pPr indent="0" lvl="0" marL="13716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 sz="2400" u="sng">
                <a:solidFill>
                  <a:schemeClr val="hlink"/>
                </a:solidFill>
                <a:hlinkClick r:id="rId11"/>
              </a:rPr>
              <a:t>Minority Business Office</a:t>
            </a:r>
            <a:endParaRPr sz="2400"/>
          </a:p>
          <a:p>
            <a:pPr indent="-330200" lvl="1" marL="914400" rtl="0" algn="l">
              <a:lnSpc>
                <a:spcPct val="100000"/>
              </a:lnSpc>
              <a:spcBef>
                <a:spcPts val="0"/>
              </a:spcBef>
              <a:spcAft>
                <a:spcPts val="0"/>
              </a:spcAft>
              <a:buSzPts val="1600"/>
              <a:buChar char="–"/>
            </a:pPr>
            <a:r>
              <a:rPr lang="en" sz="1600"/>
              <a:t>Helps minority-, woman- and veteran-owned businesses navigate the complex world of certifications and government contracting at the federal, state, local and private level.</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313" name="Google Shape;313;p54"/>
          <p:cNvSpPr txBox="1"/>
          <p:nvPr>
            <p:ph idx="1" type="body"/>
          </p:nvPr>
        </p:nvSpPr>
        <p:spPr>
          <a:xfrm>
            <a:off x="457200" y="859631"/>
            <a:ext cx="8229600" cy="41835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Partner Programs Update:</a:t>
            </a:r>
            <a:endParaRPr/>
          </a:p>
          <a:p>
            <a:pPr indent="-342900" lvl="0" marL="546100" rtl="0" algn="l">
              <a:lnSpc>
                <a:spcPct val="100000"/>
              </a:lnSpc>
              <a:spcBef>
                <a:spcPts val="0"/>
              </a:spcBef>
              <a:spcAft>
                <a:spcPts val="0"/>
              </a:spcAft>
              <a:buSzPts val="3200"/>
              <a:buChar char="•"/>
            </a:pPr>
            <a:r>
              <a:rPr lang="en" sz="2400"/>
              <a:t>StartUp Colorado: </a:t>
            </a:r>
            <a:r>
              <a:rPr lang="en" sz="2000" u="sng">
                <a:solidFill>
                  <a:schemeClr val="hlink"/>
                </a:solidFill>
                <a:hlinkClick r:id="rId3"/>
              </a:rPr>
              <a:t>https://startupcolorado.org/</a:t>
            </a:r>
            <a:endParaRPr sz="2000"/>
          </a:p>
          <a:p>
            <a:pPr indent="-330200" lvl="1" marL="914400" rtl="0" algn="l">
              <a:lnSpc>
                <a:spcPct val="100000"/>
              </a:lnSpc>
              <a:spcBef>
                <a:spcPts val="0"/>
              </a:spcBef>
              <a:spcAft>
                <a:spcPts val="0"/>
              </a:spcAft>
              <a:buSzPts val="1600"/>
              <a:buChar char="–"/>
            </a:pPr>
            <a:r>
              <a:rPr lang="en" sz="1600"/>
              <a:t>Scholarships to entrepreneurs for educational, networking, or community building events &amp; community sponsorships for entrepreneurial development support</a:t>
            </a:r>
            <a:endParaRPr sz="1600"/>
          </a:p>
          <a:p>
            <a:pPr indent="-330200" lvl="1" marL="914400" rtl="0" algn="l">
              <a:lnSpc>
                <a:spcPct val="100000"/>
              </a:lnSpc>
              <a:spcBef>
                <a:spcPts val="0"/>
              </a:spcBef>
              <a:spcAft>
                <a:spcPts val="0"/>
              </a:spcAft>
              <a:buSzPts val="1600"/>
              <a:buChar char="–"/>
            </a:pPr>
            <a:r>
              <a:rPr lang="en" sz="1600"/>
              <a:t>Regional Calls &amp; Crisis Solutions for Entrepreneurs by Entrepreneurs Podcasts: 8/19 theme - financial resources &amp; federal funding updates</a:t>
            </a:r>
            <a:endParaRPr sz="1600"/>
          </a:p>
          <a:p>
            <a:pPr indent="0" lvl="0" marL="0" rtl="0" algn="l">
              <a:lnSpc>
                <a:spcPct val="100000"/>
              </a:lnSpc>
              <a:spcBef>
                <a:spcPts val="0"/>
              </a:spcBef>
              <a:spcAft>
                <a:spcPts val="0"/>
              </a:spcAft>
              <a:buSzPts val="1800"/>
              <a:buNone/>
            </a:pPr>
            <a:r>
              <a:t/>
            </a:r>
            <a:endParaRPr sz="2400"/>
          </a:p>
          <a:p>
            <a:pPr indent="0" lvl="0" marL="0" rtl="0" algn="l">
              <a:lnSpc>
                <a:spcPct val="100000"/>
              </a:lnSpc>
              <a:spcBef>
                <a:spcPts val="0"/>
              </a:spcBef>
              <a:spcAft>
                <a:spcPts val="0"/>
              </a:spcAft>
              <a:buSzPts val="1800"/>
              <a:buNone/>
            </a:pPr>
            <a:r>
              <a:t/>
            </a:r>
            <a:endParaRPr sz="2400"/>
          </a:p>
          <a:p>
            <a:pPr indent="0" lvl="0" marL="0" rtl="0" algn="l">
              <a:lnSpc>
                <a:spcPct val="100000"/>
              </a:lnSpc>
              <a:spcBef>
                <a:spcPts val="0"/>
              </a:spcBef>
              <a:spcAft>
                <a:spcPts val="0"/>
              </a:spcAft>
              <a:buSzPts val="1800"/>
              <a:buNone/>
            </a:pPr>
            <a:r>
              <a:t/>
            </a:r>
            <a:endParaRPr sz="2400"/>
          </a:p>
          <a:p>
            <a:pPr indent="457200" lvl="0" marL="0" rtl="0" algn="l">
              <a:lnSpc>
                <a:spcPct val="100000"/>
              </a:lnSpc>
              <a:spcBef>
                <a:spcPts val="0"/>
              </a:spcBef>
              <a:spcAft>
                <a:spcPts val="0"/>
              </a:spcAft>
              <a:buSzPts val="1800"/>
              <a:buNone/>
            </a:pPr>
            <a:r>
              <a:t/>
            </a:r>
            <a:endParaRPr b="1" sz="1000">
              <a:solidFill>
                <a:srgbClr val="FFFFFF"/>
              </a:solidFill>
              <a:latin typeface="Arial"/>
              <a:ea typeface="Arial"/>
              <a:cs typeface="Arial"/>
              <a:sym typeface="Arial"/>
            </a:endParaRPr>
          </a:p>
          <a:p>
            <a:pPr indent="457200" lvl="0" marL="0" rtl="0" algn="l">
              <a:lnSpc>
                <a:spcPct val="100000"/>
              </a:lnSpc>
              <a:spcBef>
                <a:spcPts val="0"/>
              </a:spcBef>
              <a:spcAft>
                <a:spcPts val="0"/>
              </a:spcAft>
              <a:buSzPts val="1800"/>
              <a:buNone/>
            </a:pPr>
            <a:r>
              <a:t/>
            </a:r>
            <a:endParaRPr sz="1100">
              <a:solidFill>
                <a:srgbClr val="FFFFFF"/>
              </a:solidFill>
              <a:latin typeface="Trebuchet MS"/>
              <a:ea typeface="Trebuchet MS"/>
              <a:cs typeface="Trebuchet MS"/>
              <a:sym typeface="Trebuchet MS"/>
            </a:endParaRPr>
          </a:p>
          <a:p>
            <a:pPr indent="457200" lvl="0" marL="457200" rtl="0" algn="l">
              <a:lnSpc>
                <a:spcPct val="100000"/>
              </a:lnSpc>
              <a:spcBef>
                <a:spcPts val="0"/>
              </a:spcBef>
              <a:spcAft>
                <a:spcPts val="0"/>
              </a:spcAft>
              <a:buSzPts val="1800"/>
              <a:buNone/>
            </a:pPr>
            <a:r>
              <a:t/>
            </a:r>
            <a:endParaRPr sz="600">
              <a:solidFill>
                <a:srgbClr val="FFFFFF"/>
              </a:solidFill>
              <a:latin typeface="Trebuchet MS"/>
              <a:ea typeface="Trebuchet MS"/>
              <a:cs typeface="Trebuchet MS"/>
              <a:sym typeface="Trebuchet MS"/>
            </a:endParaRPr>
          </a:p>
          <a:p>
            <a:pPr indent="457200" lvl="0" marL="457200" rtl="0" algn="l">
              <a:lnSpc>
                <a:spcPct val="100000"/>
              </a:lnSpc>
              <a:spcBef>
                <a:spcPts val="0"/>
              </a:spcBef>
              <a:spcAft>
                <a:spcPts val="0"/>
              </a:spcAft>
              <a:buSzPts val="1800"/>
              <a:buNone/>
            </a:pPr>
            <a:r>
              <a:rPr lang="en" sz="1100">
                <a:solidFill>
                  <a:srgbClr val="FFFFFF"/>
                </a:solidFill>
                <a:latin typeface="Arial"/>
                <a:ea typeface="Arial"/>
                <a:cs typeface="Arial"/>
                <a:sym typeface="Arial"/>
              </a:rPr>
              <a:t>Host: Telluride Foundation &amp; Northwest SBDC	</a:t>
            </a:r>
            <a:r>
              <a:rPr lang="en" sz="1200">
                <a:solidFill>
                  <a:srgbClr val="FFFFFF"/>
                </a:solidFill>
                <a:latin typeface="Arial"/>
                <a:ea typeface="Arial"/>
                <a:cs typeface="Arial"/>
                <a:sym typeface="Arial"/>
              </a:rPr>
              <a:t>Host: Ogallala Commons &amp; Northeast SBDC</a:t>
            </a:r>
            <a:endParaRPr sz="1200">
              <a:solidFill>
                <a:srgbClr val="FFFFFF"/>
              </a:solidFill>
              <a:latin typeface="Arial"/>
              <a:ea typeface="Arial"/>
              <a:cs typeface="Arial"/>
              <a:sym typeface="Arial"/>
            </a:endParaRPr>
          </a:p>
          <a:p>
            <a:pPr indent="457200" lvl="0" marL="457200" rtl="0" algn="l">
              <a:lnSpc>
                <a:spcPct val="100000"/>
              </a:lnSpc>
              <a:spcBef>
                <a:spcPts val="0"/>
              </a:spcBef>
              <a:spcAft>
                <a:spcPts val="0"/>
              </a:spcAft>
              <a:buSzPts val="1800"/>
              <a:buNone/>
            </a:pPr>
            <a:r>
              <a:rPr b="1" lang="en" sz="1200">
                <a:solidFill>
                  <a:schemeClr val="accent2"/>
                </a:solidFill>
                <a:uFill>
                  <a:noFill/>
                </a:uFill>
                <a:latin typeface="Arial"/>
                <a:ea typeface="Arial"/>
                <a:cs typeface="Arial"/>
                <a:sym typeface="Arial"/>
                <a:hlinkClick r:id="rId4">
                  <a:extLst>
                    <a:ext uri="{A12FA001-AC4F-418D-AE19-62706E023703}">
                      <ahyp:hlinkClr val="tx"/>
                    </a:ext>
                  </a:extLst>
                </a:hlinkClick>
              </a:rPr>
              <a:t>Zoom Video &amp; Audio Link</a:t>
            </a:r>
            <a:r>
              <a:rPr lang="en">
                <a:solidFill>
                  <a:schemeClr val="accent2"/>
                </a:solidFill>
                <a:latin typeface="Arial"/>
                <a:ea typeface="Arial"/>
                <a:cs typeface="Arial"/>
                <a:sym typeface="Arial"/>
              </a:rPr>
              <a:t>		</a:t>
            </a:r>
            <a:r>
              <a:rPr b="1" lang="en" sz="1200">
                <a:solidFill>
                  <a:schemeClr val="accent2"/>
                </a:solidFill>
                <a:uFill>
                  <a:noFill/>
                </a:uFill>
                <a:latin typeface="Arial"/>
                <a:ea typeface="Arial"/>
                <a:cs typeface="Arial"/>
                <a:sym typeface="Arial"/>
                <a:hlinkClick r:id="rId5">
                  <a:extLst>
                    <a:ext uri="{A12FA001-AC4F-418D-AE19-62706E023703}">
                      <ahyp:hlinkClr val="tx"/>
                    </a:ext>
                  </a:extLst>
                </a:hlinkClick>
              </a:rPr>
              <a:t>Zoom Video &amp; Audio Link</a:t>
            </a:r>
            <a:endParaRPr b="1" sz="1200">
              <a:solidFill>
                <a:schemeClr val="accent2"/>
              </a:solidFill>
              <a:latin typeface="Arial"/>
              <a:ea typeface="Arial"/>
              <a:cs typeface="Arial"/>
              <a:sym typeface="Arial"/>
            </a:endParaRPr>
          </a:p>
          <a:p>
            <a:pPr indent="457200" lvl="0" marL="457200" rtl="0" algn="l">
              <a:lnSpc>
                <a:spcPct val="100000"/>
              </a:lnSpc>
              <a:spcBef>
                <a:spcPts val="0"/>
              </a:spcBef>
              <a:spcAft>
                <a:spcPts val="0"/>
              </a:spcAft>
              <a:buSzPts val="1800"/>
              <a:buNone/>
            </a:pPr>
            <a:r>
              <a:rPr lang="en" sz="1200">
                <a:solidFill>
                  <a:srgbClr val="FFFFFF"/>
                </a:solidFill>
                <a:latin typeface="Arial"/>
                <a:ea typeface="Arial"/>
                <a:cs typeface="Arial"/>
                <a:sym typeface="Arial"/>
              </a:rPr>
              <a:t>Dial-in Instructions:			Dial-in Instructions:</a:t>
            </a:r>
            <a:endParaRPr sz="1200">
              <a:solidFill>
                <a:srgbClr val="FFFFFF"/>
              </a:solidFill>
              <a:latin typeface="Arial"/>
              <a:ea typeface="Arial"/>
              <a:cs typeface="Arial"/>
              <a:sym typeface="Arial"/>
            </a:endParaRPr>
          </a:p>
          <a:p>
            <a:pPr indent="457200" lvl="0" marL="457200" rtl="0" algn="l">
              <a:lnSpc>
                <a:spcPct val="100000"/>
              </a:lnSpc>
              <a:spcBef>
                <a:spcPts val="0"/>
              </a:spcBef>
              <a:spcAft>
                <a:spcPts val="0"/>
              </a:spcAft>
              <a:buSzPts val="1800"/>
              <a:buNone/>
            </a:pPr>
            <a:r>
              <a:rPr lang="en" sz="1200">
                <a:solidFill>
                  <a:srgbClr val="FFFFFF"/>
                </a:solidFill>
                <a:latin typeface="Arial"/>
                <a:ea typeface="Arial"/>
                <a:cs typeface="Arial"/>
                <a:sym typeface="Arial"/>
              </a:rPr>
              <a:t>Phone Number: 346-248-7799		Phone Number: 346-248-7799</a:t>
            </a:r>
            <a:endParaRPr sz="1200">
              <a:solidFill>
                <a:srgbClr val="FFFFFF"/>
              </a:solidFill>
              <a:latin typeface="Arial"/>
              <a:ea typeface="Arial"/>
              <a:cs typeface="Arial"/>
              <a:sym typeface="Arial"/>
            </a:endParaRPr>
          </a:p>
          <a:p>
            <a:pPr indent="457200" lvl="0" marL="457200" rtl="0" algn="l">
              <a:lnSpc>
                <a:spcPct val="100000"/>
              </a:lnSpc>
              <a:spcBef>
                <a:spcPts val="0"/>
              </a:spcBef>
              <a:spcAft>
                <a:spcPts val="0"/>
              </a:spcAft>
              <a:buSzPts val="1800"/>
              <a:buNone/>
            </a:pPr>
            <a:r>
              <a:rPr lang="en" sz="1200">
                <a:solidFill>
                  <a:srgbClr val="FFFFFF"/>
                </a:solidFill>
                <a:latin typeface="Arial"/>
                <a:ea typeface="Arial"/>
                <a:cs typeface="Arial"/>
                <a:sym typeface="Arial"/>
              </a:rPr>
              <a:t>Webinar ID: 967-9122-4178		Participant ID: 923-2729-5078</a:t>
            </a:r>
            <a:endParaRPr sz="2400">
              <a:solidFill>
                <a:srgbClr val="FFFFFF"/>
              </a:solidFill>
              <a:latin typeface="Arial"/>
              <a:ea typeface="Arial"/>
              <a:cs typeface="Arial"/>
              <a:sym typeface="Arial"/>
            </a:endParaRPr>
          </a:p>
          <a:p>
            <a:pPr indent="-228600" lvl="1" marL="914400" rtl="0" algn="l">
              <a:lnSpc>
                <a:spcPct val="100000"/>
              </a:lnSpc>
              <a:spcBef>
                <a:spcPts val="0"/>
              </a:spcBef>
              <a:spcAft>
                <a:spcPts val="0"/>
              </a:spcAft>
              <a:buSzPts val="2400"/>
              <a:buNone/>
            </a:pPr>
            <a:r>
              <a:t/>
            </a:r>
            <a:endParaRPr sz="2400"/>
          </a:p>
        </p:txBody>
      </p:sp>
      <p:pic>
        <p:nvPicPr>
          <p:cNvPr id="314" name="Google Shape;314;p54"/>
          <p:cNvPicPr preferRelativeResize="0"/>
          <p:nvPr/>
        </p:nvPicPr>
        <p:blipFill rotWithShape="1">
          <a:blip r:embed="rId6">
            <a:alphaModFix/>
          </a:blip>
          <a:srcRect b="0" l="0" r="0" t="0"/>
          <a:stretch/>
        </p:blipFill>
        <p:spPr>
          <a:xfrm>
            <a:off x="5134873" y="2392182"/>
            <a:ext cx="2044500" cy="1069947"/>
          </a:xfrm>
          <a:prstGeom prst="rect">
            <a:avLst/>
          </a:prstGeom>
          <a:noFill/>
          <a:ln>
            <a:noFill/>
          </a:ln>
        </p:spPr>
      </p:pic>
      <p:pic>
        <p:nvPicPr>
          <p:cNvPr id="315" name="Google Shape;315;p54"/>
          <p:cNvPicPr preferRelativeResize="0"/>
          <p:nvPr/>
        </p:nvPicPr>
        <p:blipFill rotWithShape="1">
          <a:blip r:embed="rId7">
            <a:alphaModFix/>
          </a:blip>
          <a:srcRect b="0" l="0" r="0" t="0"/>
          <a:stretch/>
        </p:blipFill>
        <p:spPr>
          <a:xfrm>
            <a:off x="1451400" y="2392182"/>
            <a:ext cx="2044500" cy="1069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321" name="Google Shape;321;p55"/>
          <p:cNvSpPr txBox="1"/>
          <p:nvPr>
            <p:ph idx="1" type="body"/>
          </p:nvPr>
        </p:nvSpPr>
        <p:spPr>
          <a:xfrm>
            <a:off x="457200" y="852469"/>
            <a:ext cx="8229600" cy="41907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Partner Programs Update:</a:t>
            </a:r>
            <a:endParaRPr/>
          </a:p>
          <a:p>
            <a:pPr indent="-355600" lvl="0" marL="457200" rtl="0" algn="l">
              <a:lnSpc>
                <a:spcPct val="100000"/>
              </a:lnSpc>
              <a:spcBef>
                <a:spcPts val="0"/>
              </a:spcBef>
              <a:spcAft>
                <a:spcPts val="0"/>
              </a:spcAft>
              <a:buSzPts val="2000"/>
              <a:buChar char="•"/>
            </a:pPr>
            <a:r>
              <a:rPr lang="en" sz="2400"/>
              <a:t>Colorado Lawyers’ Committee - Colorado COVID Legal Relief:</a:t>
            </a:r>
            <a:r>
              <a:rPr lang="en" sz="2000"/>
              <a:t> </a:t>
            </a:r>
            <a:r>
              <a:rPr lang="en" sz="1600" u="sng">
                <a:solidFill>
                  <a:schemeClr val="hlink"/>
                </a:solidFill>
                <a:hlinkClick r:id="rId3"/>
              </a:rPr>
              <a:t>https://www.coloradocovidrelief.org/</a:t>
            </a:r>
            <a:endParaRPr sz="1600"/>
          </a:p>
          <a:p>
            <a:pPr indent="-330200" lvl="1" marL="914400" rtl="0" algn="l">
              <a:lnSpc>
                <a:spcPct val="100000"/>
              </a:lnSpc>
              <a:spcBef>
                <a:spcPts val="0"/>
              </a:spcBef>
              <a:spcAft>
                <a:spcPts val="0"/>
              </a:spcAft>
              <a:buSzPts val="1600"/>
              <a:buChar char="–"/>
            </a:pPr>
            <a:r>
              <a:rPr lang="en" sz="1600"/>
              <a:t>Match small businesses that need limited legal advice regarding COVID-19 related issues with volunteer lawyers</a:t>
            </a:r>
            <a:endParaRPr sz="1600"/>
          </a:p>
          <a:p>
            <a:pPr indent="-330200" lvl="1" marL="914400" rtl="0" algn="l">
              <a:lnSpc>
                <a:spcPct val="100000"/>
              </a:lnSpc>
              <a:spcBef>
                <a:spcPts val="0"/>
              </a:spcBef>
              <a:spcAft>
                <a:spcPts val="0"/>
              </a:spcAft>
              <a:buSzPts val="1600"/>
              <a:buChar char="–"/>
            </a:pPr>
            <a:r>
              <a:rPr lang="en" sz="1600"/>
              <a:t>August 20: </a:t>
            </a:r>
            <a:r>
              <a:rPr lang="en" sz="1600" u="sng">
                <a:solidFill>
                  <a:schemeClr val="hlink"/>
                </a:solidFill>
                <a:hlinkClick r:id="rId4"/>
              </a:rPr>
              <a:t>EVICTION CLINIC OFFERING TENANT/LANDLORD GUIDANCE</a:t>
            </a:r>
            <a:r>
              <a:rPr lang="en" sz="1600"/>
              <a:t>, </a:t>
            </a:r>
            <a:r>
              <a:rPr i="1" lang="en" sz="1600"/>
              <a:t>registration currently closed, but webinar will be available</a:t>
            </a:r>
            <a:endParaRPr i="1" sz="1600"/>
          </a:p>
          <a:p>
            <a:pPr indent="0" lvl="0" marL="457200" rtl="0" algn="l">
              <a:lnSpc>
                <a:spcPct val="100000"/>
              </a:lnSpc>
              <a:spcBef>
                <a:spcPts val="0"/>
              </a:spcBef>
              <a:spcAft>
                <a:spcPts val="0"/>
              </a:spcAft>
              <a:buSzPts val="1800"/>
              <a:buNone/>
            </a:pPr>
            <a:r>
              <a:t/>
            </a:r>
            <a:endParaRPr sz="2400"/>
          </a:p>
          <a:p>
            <a:pPr indent="-292100" lvl="0" marL="546100" rtl="0" algn="l">
              <a:lnSpc>
                <a:spcPct val="100000"/>
              </a:lnSpc>
              <a:spcBef>
                <a:spcPts val="0"/>
              </a:spcBef>
              <a:spcAft>
                <a:spcPts val="0"/>
              </a:spcAft>
              <a:buSzPts val="2400"/>
              <a:buChar char="•"/>
            </a:pPr>
            <a:r>
              <a:rPr lang="en" sz="2400" u="sng">
                <a:solidFill>
                  <a:schemeClr val="hlink"/>
                </a:solidFill>
                <a:hlinkClick r:id="rId5"/>
              </a:rPr>
              <a:t>CU - CAM Creative Corps</a:t>
            </a:r>
            <a:r>
              <a:rPr lang="en" sz="2400"/>
              <a:t> (partnership with </a:t>
            </a:r>
            <a:r>
              <a:rPr lang="en" sz="2400" u="sng">
                <a:solidFill>
                  <a:schemeClr val="hlink"/>
                </a:solidFill>
                <a:hlinkClick r:id="rId6"/>
              </a:rPr>
              <a:t>Colorado Creative Industries</a:t>
            </a:r>
            <a:r>
              <a:rPr lang="en" sz="2400"/>
              <a:t> &amp; </a:t>
            </a:r>
            <a:r>
              <a:rPr lang="en" sz="2400" u="sng">
                <a:solidFill>
                  <a:schemeClr val="hlink"/>
                </a:solidFill>
                <a:hlinkClick r:id="rId7"/>
              </a:rPr>
              <a:t>Colorado Office of Film Television &amp; Media</a:t>
            </a:r>
            <a:r>
              <a:rPr lang="en" sz="2400"/>
              <a:t>): </a:t>
            </a:r>
            <a:endParaRPr sz="1600"/>
          </a:p>
          <a:p>
            <a:pPr indent="-330200" lvl="1" marL="914400" rtl="0" algn="l">
              <a:lnSpc>
                <a:spcPct val="100000"/>
              </a:lnSpc>
              <a:spcBef>
                <a:spcPts val="0"/>
              </a:spcBef>
              <a:spcAft>
                <a:spcPts val="0"/>
              </a:spcAft>
              <a:buSzPts val="1600"/>
              <a:buChar char="–"/>
            </a:pPr>
            <a:r>
              <a:rPr lang="en" sz="1600"/>
              <a:t>CU-Denver CAM Students can help non-profit arts and cultural organizations pivot to online programming and remote learning opportunities.</a:t>
            </a:r>
            <a:endParaRPr sz="1600"/>
          </a:p>
          <a:p>
            <a:pPr indent="-330200" lvl="1" marL="914400" rtl="0" algn="l">
              <a:lnSpc>
                <a:spcPct val="100000"/>
              </a:lnSpc>
              <a:spcBef>
                <a:spcPts val="0"/>
              </a:spcBef>
              <a:spcAft>
                <a:spcPts val="0"/>
              </a:spcAft>
              <a:buSzPts val="1600"/>
              <a:buChar char="–"/>
            </a:pPr>
            <a:r>
              <a:rPr lang="en" sz="1600"/>
              <a:t>Students  can also provide guidance on subjects such as reaching audiences through Instagram, utilizing multiple live streams, whether to present live or pre-recorded presentations and best practices for participating in a video presentation. How-to documents can also be provided for most platforms.</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327" name="Google Shape;327;p56"/>
          <p:cNvSpPr txBox="1"/>
          <p:nvPr>
            <p:ph idx="1" type="body"/>
          </p:nvPr>
        </p:nvSpPr>
        <p:spPr>
          <a:xfrm>
            <a:off x="457200" y="881138"/>
            <a:ext cx="8229600" cy="41622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Partner Programs Update:</a:t>
            </a:r>
            <a:endParaRPr/>
          </a:p>
          <a:p>
            <a:pPr indent="-355600" lvl="0" marL="457200" rtl="0" algn="l">
              <a:lnSpc>
                <a:spcPct val="100000"/>
              </a:lnSpc>
              <a:spcBef>
                <a:spcPts val="0"/>
              </a:spcBef>
              <a:spcAft>
                <a:spcPts val="0"/>
              </a:spcAft>
              <a:buSzPts val="2000"/>
              <a:buChar char="•"/>
            </a:pPr>
            <a:r>
              <a:rPr lang="en" sz="2400"/>
              <a:t>Energize Colorado:</a:t>
            </a:r>
            <a:r>
              <a:rPr lang="en" sz="2000"/>
              <a:t> </a:t>
            </a:r>
            <a:r>
              <a:rPr lang="en" sz="1600" u="sng">
                <a:solidFill>
                  <a:schemeClr val="hlink"/>
                </a:solidFill>
                <a:hlinkClick r:id="rId3"/>
              </a:rPr>
              <a:t>https://energizecolorado.com/</a:t>
            </a:r>
            <a:endParaRPr sz="1600"/>
          </a:p>
          <a:p>
            <a:pPr indent="-330200" lvl="1" marL="914400" rtl="0" algn="l">
              <a:lnSpc>
                <a:spcPct val="100000"/>
              </a:lnSpc>
              <a:spcBef>
                <a:spcPts val="0"/>
              </a:spcBef>
              <a:spcAft>
                <a:spcPts val="0"/>
              </a:spcAft>
              <a:buSzPts val="1600"/>
              <a:buChar char="–"/>
            </a:pPr>
            <a:r>
              <a:rPr lang="en" sz="1600"/>
              <a:t>PPE &amp; Supplies Marketplace for businesses &amp; nonprofits</a:t>
            </a:r>
            <a:endParaRPr sz="1600"/>
          </a:p>
          <a:p>
            <a:pPr indent="-330200" lvl="1" marL="914400" rtl="0" algn="l">
              <a:lnSpc>
                <a:spcPct val="100000"/>
              </a:lnSpc>
              <a:spcBef>
                <a:spcPts val="0"/>
              </a:spcBef>
              <a:spcAft>
                <a:spcPts val="0"/>
              </a:spcAft>
              <a:buSzPts val="1600"/>
              <a:buChar char="–"/>
            </a:pPr>
            <a:r>
              <a:rPr lang="en" sz="1600"/>
              <a:t>Small Business Mentorship  &amp; Professional Services</a:t>
            </a:r>
            <a:endParaRPr sz="1600"/>
          </a:p>
          <a:p>
            <a:pPr indent="-330200" lvl="1" marL="914400" rtl="0" algn="l">
              <a:lnSpc>
                <a:spcPct val="100000"/>
              </a:lnSpc>
              <a:spcBef>
                <a:spcPts val="0"/>
              </a:spcBef>
              <a:spcAft>
                <a:spcPts val="0"/>
              </a:spcAft>
              <a:buSzPts val="1600"/>
              <a:buChar char="–"/>
            </a:pPr>
            <a:r>
              <a:rPr lang="en" sz="1600"/>
              <a:t>Re-opening / Continuing Operations Guidance during COVID resources</a:t>
            </a:r>
            <a:endParaRPr sz="1600"/>
          </a:p>
          <a:p>
            <a:pPr indent="-330200" lvl="1" marL="914400" rtl="0" algn="l">
              <a:lnSpc>
                <a:spcPct val="100000"/>
              </a:lnSpc>
              <a:spcBef>
                <a:spcPts val="0"/>
              </a:spcBef>
              <a:spcAft>
                <a:spcPts val="0"/>
              </a:spcAft>
              <a:buSzPts val="1600"/>
              <a:buChar char="–"/>
            </a:pPr>
            <a:r>
              <a:rPr lang="en" sz="1600"/>
              <a:t>Funding Resources</a:t>
            </a:r>
            <a:endParaRPr sz="1600"/>
          </a:p>
          <a:p>
            <a:pPr indent="-330200" lvl="1" marL="914400" rtl="0" algn="l">
              <a:lnSpc>
                <a:spcPct val="100000"/>
              </a:lnSpc>
              <a:spcBef>
                <a:spcPts val="0"/>
              </a:spcBef>
              <a:spcAft>
                <a:spcPts val="0"/>
              </a:spcAft>
              <a:buSzPts val="1600"/>
              <a:buChar char="–"/>
            </a:pPr>
            <a:r>
              <a:rPr lang="en" sz="1600"/>
              <a:t>Mental Health Resources</a:t>
            </a:r>
            <a:endParaRPr sz="1600"/>
          </a:p>
          <a:p>
            <a:pPr indent="-330200" lvl="1" marL="914400" rtl="0" algn="l">
              <a:lnSpc>
                <a:spcPct val="100000"/>
              </a:lnSpc>
              <a:spcBef>
                <a:spcPts val="0"/>
              </a:spcBef>
              <a:spcAft>
                <a:spcPts val="0"/>
              </a:spcAft>
              <a:buSzPts val="1600"/>
              <a:buChar char="–"/>
            </a:pPr>
            <a:r>
              <a:rPr lang="en" sz="1600"/>
              <a:t>Webinars</a:t>
            </a:r>
            <a:endParaRPr sz="16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 sz="2400"/>
              <a:t>Manufacturer’s Edge: </a:t>
            </a:r>
            <a:r>
              <a:rPr lang="en" sz="1600" u="sng">
                <a:solidFill>
                  <a:schemeClr val="hlink"/>
                </a:solidFill>
                <a:hlinkClick r:id="rId4"/>
              </a:rPr>
              <a:t>https://www.manufacturersedge.com/</a:t>
            </a:r>
            <a:endParaRPr sz="1600"/>
          </a:p>
          <a:p>
            <a:pPr indent="-330200" lvl="1" marL="914400" rtl="0" algn="l">
              <a:lnSpc>
                <a:spcPct val="100000"/>
              </a:lnSpc>
              <a:spcBef>
                <a:spcPts val="0"/>
              </a:spcBef>
              <a:spcAft>
                <a:spcPts val="0"/>
              </a:spcAft>
              <a:buSzPts val="1600"/>
              <a:buChar char="–"/>
            </a:pPr>
            <a:r>
              <a:rPr lang="en" sz="1600"/>
              <a:t>PPE supplier list</a:t>
            </a:r>
            <a:endParaRPr sz="1600"/>
          </a:p>
          <a:p>
            <a:pPr indent="-330200" lvl="1" marL="914400" rtl="0" algn="l">
              <a:lnSpc>
                <a:spcPct val="100000"/>
              </a:lnSpc>
              <a:spcBef>
                <a:spcPts val="0"/>
              </a:spcBef>
              <a:spcAft>
                <a:spcPts val="0"/>
              </a:spcAft>
              <a:buSzPts val="1600"/>
              <a:buChar char="–"/>
            </a:pPr>
            <a:r>
              <a:rPr lang="en" sz="1600"/>
              <a:t>Supply Chain Connections</a:t>
            </a:r>
            <a:endParaRPr sz="1600"/>
          </a:p>
          <a:p>
            <a:pPr indent="-330200" lvl="1" marL="914400" rtl="0" algn="l">
              <a:lnSpc>
                <a:spcPct val="100000"/>
              </a:lnSpc>
              <a:spcBef>
                <a:spcPts val="0"/>
              </a:spcBef>
              <a:spcAft>
                <a:spcPts val="0"/>
              </a:spcAft>
              <a:buSzPts val="1600"/>
              <a:buChar char="–"/>
            </a:pPr>
            <a:r>
              <a:rPr lang="en" sz="1600"/>
              <a:t>Ongoing training for adaptations</a:t>
            </a:r>
            <a:endParaRPr sz="1600"/>
          </a:p>
          <a:p>
            <a:pPr indent="0" lvl="0" marL="914400" rtl="0" algn="l">
              <a:lnSpc>
                <a:spcPct val="100000"/>
              </a:lnSpc>
              <a:spcBef>
                <a:spcPts val="0"/>
              </a:spcBef>
              <a:spcAft>
                <a:spcPts val="0"/>
              </a:spcAft>
              <a:buSzPts val="1800"/>
              <a:buNone/>
            </a:pPr>
            <a:r>
              <a:t/>
            </a:r>
            <a:endParaRPr sz="1600"/>
          </a:p>
          <a:p>
            <a:pPr indent="-381000" lvl="0" marL="457200" rtl="0" algn="l">
              <a:lnSpc>
                <a:spcPct val="100000"/>
              </a:lnSpc>
              <a:spcBef>
                <a:spcPts val="0"/>
              </a:spcBef>
              <a:spcAft>
                <a:spcPts val="0"/>
              </a:spcAft>
              <a:buSzPts val="2400"/>
              <a:buChar char="•"/>
            </a:pPr>
            <a:r>
              <a:rPr lang="en" sz="2400"/>
              <a:t>Economic Development Council of Colorado</a:t>
            </a:r>
            <a:endParaRPr sz="2400"/>
          </a:p>
          <a:p>
            <a:pPr indent="-330200" lvl="1" marL="914400" rtl="0" algn="l">
              <a:lnSpc>
                <a:spcPct val="100000"/>
              </a:lnSpc>
              <a:spcBef>
                <a:spcPts val="0"/>
              </a:spcBef>
              <a:spcAft>
                <a:spcPts val="0"/>
              </a:spcAft>
              <a:buSzPts val="1600"/>
              <a:buChar char="–"/>
            </a:pPr>
            <a:r>
              <a:rPr lang="en" sz="1600"/>
              <a:t>CO Food Systems Advisory Council / EDCC Food Systems Workshops</a:t>
            </a:r>
            <a:endParaRPr sz="1600"/>
          </a:p>
          <a:p>
            <a:pPr indent="-330200" lvl="1" marL="914400" rtl="0" algn="l">
              <a:lnSpc>
                <a:spcPct val="100000"/>
              </a:lnSpc>
              <a:spcBef>
                <a:spcPts val="0"/>
              </a:spcBef>
              <a:spcAft>
                <a:spcPts val="0"/>
              </a:spcAft>
              <a:buSzPts val="1600"/>
              <a:buChar char="–"/>
            </a:pPr>
            <a:r>
              <a:rPr lang="en" sz="1600" u="sng">
                <a:solidFill>
                  <a:schemeClr val="hlink"/>
                </a:solidFill>
                <a:hlinkClick r:id="rId5"/>
              </a:rPr>
              <a:t>CSU Food Systems CO Blueprint</a:t>
            </a:r>
            <a:endParaRPr sz="1600"/>
          </a:p>
          <a:p>
            <a:pPr indent="-330200" lvl="1" marL="914400" rtl="0" algn="l">
              <a:lnSpc>
                <a:spcPct val="100000"/>
              </a:lnSpc>
              <a:spcBef>
                <a:spcPts val="0"/>
              </a:spcBef>
              <a:spcAft>
                <a:spcPts val="0"/>
              </a:spcAft>
              <a:buSzPts val="1600"/>
              <a:buChar char="–"/>
            </a:pPr>
            <a:r>
              <a:rPr lang="en" sz="1600"/>
              <a:t>National Western Center Food System: </a:t>
            </a:r>
            <a:r>
              <a:rPr lang="en" sz="1600" u="sng">
                <a:solidFill>
                  <a:schemeClr val="hlink"/>
                </a:solidFill>
                <a:hlinkClick r:id="rId6"/>
              </a:rPr>
              <a:t>Vision</a:t>
            </a:r>
            <a:r>
              <a:rPr lang="en" sz="1600"/>
              <a:t>, </a:t>
            </a:r>
            <a:r>
              <a:rPr lang="en" sz="1600" u="sng">
                <a:solidFill>
                  <a:schemeClr val="hlink"/>
                </a:solidFill>
                <a:hlinkClick r:id="rId7"/>
              </a:rPr>
              <a:t>Stakeholder roles</a:t>
            </a:r>
            <a:r>
              <a:rPr lang="en" sz="1600"/>
              <a:t> across the food system, </a:t>
            </a:r>
            <a:r>
              <a:rPr lang="en" sz="1600" u="sng">
                <a:solidFill>
                  <a:schemeClr val="hlink"/>
                </a:solidFill>
                <a:hlinkClick r:id="rId8"/>
              </a:rPr>
              <a:t>Systems Map</a:t>
            </a:r>
            <a:r>
              <a:rPr lang="en" sz="1600"/>
              <a:t> with detail about how the system might work in the future</a:t>
            </a:r>
            <a:endParaRPr sz="1600"/>
          </a:p>
          <a:p>
            <a:pPr indent="-228600" lvl="1" marL="914400" rtl="0" algn="l">
              <a:lnSpc>
                <a:spcPct val="100000"/>
              </a:lnSpc>
              <a:spcBef>
                <a:spcPts val="0"/>
              </a:spcBef>
              <a:spcAft>
                <a:spcPts val="0"/>
              </a:spcAft>
              <a:buSzPts val="1600"/>
              <a:buNone/>
            </a:pPr>
            <a:r>
              <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 sz="3000"/>
              <a:t>Updates for Western Colorado</a:t>
            </a:r>
            <a:endParaRPr sz="3000"/>
          </a:p>
        </p:txBody>
      </p:sp>
      <p:sp>
        <p:nvSpPr>
          <p:cNvPr id="333" name="Google Shape;333;p57"/>
          <p:cNvSpPr txBox="1"/>
          <p:nvPr>
            <p:ph idx="1" type="body"/>
          </p:nvPr>
        </p:nvSpPr>
        <p:spPr>
          <a:xfrm>
            <a:off x="457200" y="909788"/>
            <a:ext cx="8229600" cy="4133400"/>
          </a:xfrm>
          <a:prstGeom prst="rect">
            <a:avLst/>
          </a:prstGeom>
          <a:noFill/>
          <a:ln>
            <a:noFill/>
          </a:ln>
        </p:spPr>
        <p:txBody>
          <a:bodyPr anchorCtr="0" anchor="t" bIns="45700" lIns="91425" spcFirstLastPara="1" rIns="91425" wrap="square" tIns="45700">
            <a:noAutofit/>
          </a:bodyPr>
          <a:lstStyle/>
          <a:p>
            <a:pPr indent="-139700" lvl="0" marL="342900" rtl="0" algn="ctr">
              <a:lnSpc>
                <a:spcPct val="100000"/>
              </a:lnSpc>
              <a:spcBef>
                <a:spcPts val="0"/>
              </a:spcBef>
              <a:spcAft>
                <a:spcPts val="0"/>
              </a:spcAft>
              <a:buSzPts val="3200"/>
              <a:buNone/>
            </a:pPr>
            <a:r>
              <a:rPr b="1" lang="en" sz="2400"/>
              <a:t>Funding Updates:</a:t>
            </a:r>
            <a:endParaRPr/>
          </a:p>
          <a:p>
            <a:pPr indent="-342900" lvl="0" marL="457200" rtl="0" algn="l">
              <a:lnSpc>
                <a:spcPct val="100000"/>
              </a:lnSpc>
              <a:spcBef>
                <a:spcPts val="0"/>
              </a:spcBef>
              <a:spcAft>
                <a:spcPts val="0"/>
              </a:spcAft>
              <a:buSzPts val="1800"/>
              <a:buChar char="•"/>
            </a:pPr>
            <a:r>
              <a:rPr lang="en" sz="2400" u="sng">
                <a:solidFill>
                  <a:schemeClr val="hlink"/>
                </a:solidFill>
                <a:hlinkClick r:id="rId3"/>
              </a:rPr>
              <a:t>Alternative Funding Worksheet</a:t>
            </a:r>
            <a:endParaRPr sz="2400"/>
          </a:p>
          <a:p>
            <a:pPr indent="0" lvl="0" marL="457200" rtl="0" algn="l">
              <a:lnSpc>
                <a:spcPct val="100000"/>
              </a:lnSpc>
              <a:spcBef>
                <a:spcPts val="0"/>
              </a:spcBef>
              <a:spcAft>
                <a:spcPts val="0"/>
              </a:spcAft>
              <a:buSzPts val="1800"/>
              <a:buNone/>
            </a:pPr>
            <a:r>
              <a:t/>
            </a:r>
            <a:endParaRPr sz="1800"/>
          </a:p>
          <a:p>
            <a:pPr indent="-342900" lvl="0" marL="457200" rtl="0" algn="l">
              <a:lnSpc>
                <a:spcPct val="100000"/>
              </a:lnSpc>
              <a:spcBef>
                <a:spcPts val="0"/>
              </a:spcBef>
              <a:spcAft>
                <a:spcPts val="0"/>
              </a:spcAft>
              <a:buSzPts val="1800"/>
              <a:buChar char="•"/>
            </a:pPr>
            <a:r>
              <a:rPr lang="en" sz="2400"/>
              <a:t>Energize Colorado Gap Fund: </a:t>
            </a:r>
            <a:r>
              <a:rPr lang="en" sz="1600" u="sng">
                <a:solidFill>
                  <a:schemeClr val="hlink"/>
                </a:solidFill>
                <a:latin typeface="Arial"/>
                <a:ea typeface="Arial"/>
                <a:cs typeface="Arial"/>
                <a:sym typeface="Arial"/>
                <a:hlinkClick r:id="rId4"/>
              </a:rPr>
              <a:t>https://energizecolorado.com/gap-fund/</a:t>
            </a:r>
            <a:endParaRPr sz="1600"/>
          </a:p>
          <a:p>
            <a:pPr indent="-323850" lvl="1" marL="914400" rtl="0" algn="l">
              <a:lnSpc>
                <a:spcPct val="100000"/>
              </a:lnSpc>
              <a:spcBef>
                <a:spcPts val="0"/>
              </a:spcBef>
              <a:spcAft>
                <a:spcPts val="0"/>
              </a:spcAft>
              <a:buSzPts val="1500"/>
              <a:buChar char="–"/>
            </a:pPr>
            <a:r>
              <a:rPr lang="en" sz="1500"/>
              <a:t>More than $25M in small business loans and grants to boost small business enterprises that are the economic engines throughout the state. Sole proprietors, businesses and nonprofits with less than 25 full-time employees can apply for up to a $15,000 grant and a $20,000 loan for a possible combined total of $35,000 in financial assistance.  </a:t>
            </a:r>
            <a:r>
              <a:rPr i="1" lang="en" sz="1500"/>
              <a:t>The application is not currently available, it will launch this month and will be accessible through the web page.</a:t>
            </a:r>
            <a:endParaRPr sz="1500"/>
          </a:p>
          <a:p>
            <a:pPr indent="-323850" lvl="1" marL="914400" rtl="0" algn="l">
              <a:lnSpc>
                <a:spcPct val="100000"/>
              </a:lnSpc>
              <a:spcBef>
                <a:spcPts val="0"/>
              </a:spcBef>
              <a:spcAft>
                <a:spcPts val="0"/>
              </a:spcAft>
              <a:buSzPts val="1500"/>
              <a:buChar char="–"/>
            </a:pPr>
            <a:r>
              <a:rPr lang="en" sz="1500"/>
              <a:t>Applications and awards will be done in rounds to allow us to provide assistance through December 2020.  The process will not be first-come-first-serve, it will be a competitive process that will help those in need receive priority access to assistance.</a:t>
            </a:r>
            <a:endParaRPr sz="1500"/>
          </a:p>
          <a:p>
            <a:pPr indent="-323850" lvl="1" marL="914400" rtl="0" algn="l">
              <a:lnSpc>
                <a:spcPct val="100000"/>
              </a:lnSpc>
              <a:spcBef>
                <a:spcPts val="0"/>
              </a:spcBef>
              <a:spcAft>
                <a:spcPts val="0"/>
              </a:spcAft>
              <a:buSzPts val="1500"/>
              <a:buChar char="–"/>
            </a:pPr>
            <a:r>
              <a:rPr lang="en" sz="1500"/>
              <a:t>Priority Will Be Given to the Following: Who are majority-owned by Black, Indigenous, People of Color, Veterans, or Women; In rural areas with a population of less than 50,000 people; In the tourism sector; With limited or no access to capital financing or other federal, state or local grants/loans.</a:t>
            </a:r>
            <a:endParaRPr sz="15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entury Gothic"/>
              <a:buNone/>
            </a:pPr>
            <a:r>
              <a:rPr lang="en"/>
              <a:t>How to reach us:</a:t>
            </a:r>
            <a:endParaRPr/>
          </a:p>
        </p:txBody>
      </p:sp>
      <p:sp>
        <p:nvSpPr>
          <p:cNvPr id="339" name="Google Shape;339;p58"/>
          <p:cNvSpPr txBox="1"/>
          <p:nvPr>
            <p:ph idx="1" type="body"/>
          </p:nvPr>
        </p:nvSpPr>
        <p:spPr>
          <a:xfrm>
            <a:off x="457201" y="1354263"/>
            <a:ext cx="5553300" cy="10497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800"/>
              <a:buFont typeface="Noto Sans Symbols"/>
              <a:buChar char="❑"/>
            </a:pPr>
            <a:r>
              <a:rPr b="1" lang="en" sz="2000"/>
              <a:t>Katharina Papenbrock</a:t>
            </a:r>
            <a:endParaRPr b="1" sz="2000"/>
          </a:p>
          <a:p>
            <a:pPr indent="0" lvl="0" marL="0" rtl="0" algn="l">
              <a:lnSpc>
                <a:spcPct val="100000"/>
              </a:lnSpc>
              <a:spcBef>
                <a:spcPts val="0"/>
              </a:spcBef>
              <a:spcAft>
                <a:spcPts val="0"/>
              </a:spcAft>
              <a:buSzPts val="1800"/>
              <a:buNone/>
            </a:pPr>
            <a:r>
              <a:t/>
            </a:r>
            <a:endParaRPr sz="900"/>
          </a:p>
          <a:p>
            <a:pPr indent="-342900" lvl="1" marL="800100" rtl="0" algn="l">
              <a:lnSpc>
                <a:spcPct val="100000"/>
              </a:lnSpc>
              <a:spcBef>
                <a:spcPts val="0"/>
              </a:spcBef>
              <a:spcAft>
                <a:spcPts val="0"/>
              </a:spcAft>
              <a:buSzPts val="1800"/>
              <a:buFont typeface="Noto Sans Symbols"/>
              <a:buChar char="▪"/>
            </a:pPr>
            <a:r>
              <a:rPr lang="en" sz="1600"/>
              <a:t> </a:t>
            </a:r>
            <a:r>
              <a:rPr lang="en" sz="2000"/>
              <a:t>P 720-830-5707 </a:t>
            </a:r>
            <a:endParaRPr/>
          </a:p>
          <a:p>
            <a:pPr indent="0" lvl="0" marL="0" rtl="0" algn="l">
              <a:lnSpc>
                <a:spcPct val="100000"/>
              </a:lnSpc>
              <a:spcBef>
                <a:spcPts val="0"/>
              </a:spcBef>
              <a:spcAft>
                <a:spcPts val="0"/>
              </a:spcAft>
              <a:buSzPts val="1800"/>
              <a:buNone/>
            </a:pPr>
            <a:r>
              <a:t/>
            </a:r>
            <a:endParaRPr sz="900"/>
          </a:p>
          <a:p>
            <a:pPr indent="-342900" lvl="1" marL="800100" rtl="0" algn="l">
              <a:lnSpc>
                <a:spcPct val="100000"/>
              </a:lnSpc>
              <a:spcBef>
                <a:spcPts val="0"/>
              </a:spcBef>
              <a:spcAft>
                <a:spcPts val="0"/>
              </a:spcAft>
              <a:buSzPts val="1800"/>
              <a:buFont typeface="Noto Sans Symbols"/>
              <a:buChar char="▪"/>
            </a:pPr>
            <a:r>
              <a:rPr lang="en" sz="2000"/>
              <a:t>katharina.papenbrock@state.co.us</a:t>
            </a:r>
            <a:endParaRPr sz="2000"/>
          </a:p>
        </p:txBody>
      </p:sp>
      <p:pic>
        <p:nvPicPr>
          <p:cNvPr id="340" name="Google Shape;340;p58"/>
          <p:cNvPicPr preferRelativeResize="0"/>
          <p:nvPr/>
        </p:nvPicPr>
        <p:blipFill rotWithShape="1">
          <a:blip r:embed="rId3">
            <a:alphaModFix/>
          </a:blip>
          <a:srcRect b="0" l="0" r="0" t="0"/>
          <a:stretch/>
        </p:blipFill>
        <p:spPr>
          <a:xfrm>
            <a:off x="6010377" y="2779481"/>
            <a:ext cx="1547625" cy="15878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4"/>
          <p:cNvPicPr preferRelativeResize="0"/>
          <p:nvPr/>
        </p:nvPicPr>
        <p:blipFill>
          <a:blip r:embed="rId3">
            <a:alphaModFix/>
          </a:blip>
          <a:stretch>
            <a:fillRect/>
          </a:stretch>
        </p:blipFill>
        <p:spPr>
          <a:xfrm>
            <a:off x="375100" y="388650"/>
            <a:ext cx="8324698" cy="4205849"/>
          </a:xfrm>
          <a:prstGeom prst="rect">
            <a:avLst/>
          </a:prstGeom>
          <a:noFill/>
          <a:ln>
            <a:noFill/>
          </a:ln>
        </p:spPr>
      </p:pic>
      <p:sp>
        <p:nvSpPr>
          <p:cNvPr id="188" name="Google Shape;188;p34"/>
          <p:cNvSpPr txBox="1"/>
          <p:nvPr/>
        </p:nvSpPr>
        <p:spPr>
          <a:xfrm>
            <a:off x="124000" y="0"/>
            <a:ext cx="8826900" cy="5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Trebuchet MS"/>
                <a:ea typeface="Trebuchet MS"/>
                <a:cs typeface="Trebuchet MS"/>
                <a:sym typeface="Trebuchet MS"/>
              </a:rPr>
              <a:t>Laying the groundwork</a:t>
            </a:r>
            <a:endParaRPr b="1" sz="2200">
              <a:latin typeface="Trebuchet MS"/>
              <a:ea typeface="Trebuchet MS"/>
              <a:cs typeface="Trebuchet MS"/>
              <a:sym typeface="Trebuchet MS"/>
            </a:endParaRPr>
          </a:p>
        </p:txBody>
      </p:sp>
      <p:sp>
        <p:nvSpPr>
          <p:cNvPr id="189" name="Google Shape;189;p34"/>
          <p:cNvSpPr txBox="1"/>
          <p:nvPr/>
        </p:nvSpPr>
        <p:spPr>
          <a:xfrm>
            <a:off x="7092450" y="4735125"/>
            <a:ext cx="1982400" cy="1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Image credit: Anna Zoromski</a:t>
            </a: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5"/>
          <p:cNvSpPr txBox="1"/>
          <p:nvPr>
            <p:ph idx="2" type="body"/>
          </p:nvPr>
        </p:nvSpPr>
        <p:spPr>
          <a:xfrm>
            <a:off x="181325" y="38850"/>
            <a:ext cx="8841600" cy="5949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In recovery, we need to know where we are going </a:t>
            </a:r>
            <a:endParaRPr b="1" sz="2400">
              <a:solidFill>
                <a:srgbClr val="3D85C6"/>
              </a:solidFill>
            </a:endParaRPr>
          </a:p>
        </p:txBody>
      </p:sp>
      <p:pic>
        <p:nvPicPr>
          <p:cNvPr id="195" name="Google Shape;195;p35"/>
          <p:cNvPicPr preferRelativeResize="0"/>
          <p:nvPr/>
        </p:nvPicPr>
        <p:blipFill rotWithShape="1">
          <a:blip r:embed="rId3">
            <a:alphaModFix/>
          </a:blip>
          <a:srcRect b="0" l="3697" r="0" t="3697"/>
          <a:stretch/>
        </p:blipFill>
        <p:spPr>
          <a:xfrm>
            <a:off x="670825" y="720799"/>
            <a:ext cx="8043446" cy="3775199"/>
          </a:xfrm>
          <a:prstGeom prst="rect">
            <a:avLst/>
          </a:prstGeom>
          <a:noFill/>
          <a:ln>
            <a:noFill/>
          </a:ln>
        </p:spPr>
      </p:pic>
      <p:sp>
        <p:nvSpPr>
          <p:cNvPr id="196" name="Google Shape;196;p35"/>
          <p:cNvSpPr txBox="1"/>
          <p:nvPr/>
        </p:nvSpPr>
        <p:spPr>
          <a:xfrm>
            <a:off x="6958500" y="4741850"/>
            <a:ext cx="23640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 credit: XPLANE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36"/>
          <p:cNvPicPr preferRelativeResize="0"/>
          <p:nvPr/>
        </p:nvPicPr>
        <p:blipFill>
          <a:blip r:embed="rId3">
            <a:alphaModFix/>
          </a:blip>
          <a:stretch>
            <a:fillRect/>
          </a:stretch>
        </p:blipFill>
        <p:spPr>
          <a:xfrm>
            <a:off x="241150" y="663200"/>
            <a:ext cx="8666250" cy="3995975"/>
          </a:xfrm>
          <a:prstGeom prst="rect">
            <a:avLst/>
          </a:prstGeom>
          <a:noFill/>
          <a:ln>
            <a:noFill/>
          </a:ln>
        </p:spPr>
      </p:pic>
      <p:sp>
        <p:nvSpPr>
          <p:cNvPr id="202" name="Google Shape;202;p36"/>
          <p:cNvSpPr txBox="1"/>
          <p:nvPr/>
        </p:nvSpPr>
        <p:spPr>
          <a:xfrm>
            <a:off x="200950" y="120725"/>
            <a:ext cx="8485500" cy="41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D85C6"/>
                </a:solidFill>
                <a:latin typeface="Trebuchet MS"/>
                <a:ea typeface="Trebuchet MS"/>
                <a:cs typeface="Trebuchet MS"/>
                <a:sym typeface="Trebuchet MS"/>
              </a:rPr>
              <a:t>And we have the </a:t>
            </a:r>
            <a:r>
              <a:rPr b="1" lang="en" sz="2400">
                <a:solidFill>
                  <a:srgbClr val="3D85C6"/>
                </a:solidFill>
                <a:latin typeface="Trebuchet MS"/>
                <a:ea typeface="Trebuchet MS"/>
                <a:cs typeface="Trebuchet MS"/>
                <a:sym typeface="Trebuchet MS"/>
              </a:rPr>
              <a:t>opportunity to be bold and creative</a:t>
            </a:r>
            <a:r>
              <a:rPr lang="en" sz="2400">
                <a:solidFill>
                  <a:srgbClr val="3D85C6"/>
                </a:solidFill>
                <a:latin typeface="Trebuchet MS"/>
                <a:ea typeface="Trebuchet MS"/>
                <a:cs typeface="Trebuchet MS"/>
                <a:sym typeface="Trebuchet MS"/>
              </a:rPr>
              <a:t> </a:t>
            </a:r>
            <a:endParaRPr sz="2400">
              <a:solidFill>
                <a:srgbClr val="3D85C6"/>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7"/>
          <p:cNvSpPr txBox="1"/>
          <p:nvPr>
            <p:ph idx="2" type="body"/>
          </p:nvPr>
        </p:nvSpPr>
        <p:spPr>
          <a:xfrm>
            <a:off x="181325" y="38850"/>
            <a:ext cx="8841600" cy="5949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A note on brainstorming </a:t>
            </a:r>
            <a:r>
              <a:rPr b="1" lang="en" sz="2400">
                <a:solidFill>
                  <a:srgbClr val="3D85C6"/>
                </a:solidFill>
              </a:rPr>
              <a:t> </a:t>
            </a:r>
            <a:endParaRPr b="1" sz="2400">
              <a:solidFill>
                <a:srgbClr val="3D85C6"/>
              </a:solidFill>
            </a:endParaRPr>
          </a:p>
        </p:txBody>
      </p:sp>
      <p:sp>
        <p:nvSpPr>
          <p:cNvPr id="208" name="Google Shape;208;p37"/>
          <p:cNvSpPr txBox="1"/>
          <p:nvPr/>
        </p:nvSpPr>
        <p:spPr>
          <a:xfrm>
            <a:off x="107150" y="502450"/>
            <a:ext cx="8010000" cy="13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Want to have better brainstorming sessions? </a:t>
            </a:r>
            <a:r>
              <a:rPr lang="en"/>
              <a:t>These could be particularly useful when developing vision, strategies, and actions. </a:t>
            </a:r>
            <a:endParaRPr/>
          </a:p>
          <a:p>
            <a:pPr indent="-317500" lvl="0" marL="457200" rtl="0" algn="l">
              <a:spcBef>
                <a:spcPts val="0"/>
              </a:spcBef>
              <a:spcAft>
                <a:spcPts val="0"/>
              </a:spcAft>
              <a:buSzPts val="1400"/>
              <a:buChar char="●"/>
            </a:pPr>
            <a:r>
              <a:rPr lang="en"/>
              <a:t>Our Rural Prosperity Manager loves </a:t>
            </a:r>
            <a:r>
              <a:rPr lang="en" u="sng">
                <a:solidFill>
                  <a:schemeClr val="hlink"/>
                </a:solidFill>
                <a:hlinkClick r:id="rId3"/>
              </a:rPr>
              <a:t>this exercise</a:t>
            </a:r>
            <a:r>
              <a:rPr lang="en"/>
              <a:t> </a:t>
            </a:r>
            <a:endParaRPr/>
          </a:p>
          <a:p>
            <a:pPr indent="-317500" lvl="0" marL="457200" rtl="0" algn="l">
              <a:spcBef>
                <a:spcPts val="0"/>
              </a:spcBef>
              <a:spcAft>
                <a:spcPts val="0"/>
              </a:spcAft>
              <a:buSzPts val="1400"/>
              <a:buChar char="●"/>
            </a:pPr>
            <a:r>
              <a:rPr lang="en"/>
              <a:t>Check out XPLANE’s </a:t>
            </a:r>
            <a:r>
              <a:rPr lang="en" u="sng">
                <a:solidFill>
                  <a:schemeClr val="hlink"/>
                </a:solidFill>
                <a:hlinkClick r:id="rId4"/>
              </a:rPr>
              <a:t>tips for remote collaboration</a:t>
            </a:r>
            <a:endParaRPr/>
          </a:p>
        </p:txBody>
      </p:sp>
      <p:pic>
        <p:nvPicPr>
          <p:cNvPr id="209" name="Google Shape;209;p37"/>
          <p:cNvPicPr preferRelativeResize="0"/>
          <p:nvPr/>
        </p:nvPicPr>
        <p:blipFill>
          <a:blip r:embed="rId5">
            <a:alphaModFix/>
          </a:blip>
          <a:stretch>
            <a:fillRect/>
          </a:stretch>
        </p:blipFill>
        <p:spPr>
          <a:xfrm>
            <a:off x="2101925" y="1545025"/>
            <a:ext cx="4940154" cy="3017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8"/>
          <p:cNvSpPr txBox="1"/>
          <p:nvPr/>
        </p:nvSpPr>
        <p:spPr>
          <a:xfrm>
            <a:off x="0" y="357500"/>
            <a:ext cx="8612700" cy="184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700">
                <a:highlight>
                  <a:srgbClr val="FFFFFF"/>
                </a:highlight>
                <a:latin typeface="Trebuchet MS"/>
                <a:ea typeface="Trebuchet MS"/>
                <a:cs typeface="Trebuchet MS"/>
                <a:sym typeface="Trebuchet MS"/>
              </a:rPr>
              <a:t>"Rowing harder doesn't help if the boat is headed in the wrong direction." - Kenichi Ohmae</a:t>
            </a:r>
            <a:endParaRPr sz="1300">
              <a:highlight>
                <a:srgbClr val="FFFFFF"/>
              </a:highlight>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b="1" lang="en" sz="1800">
                <a:latin typeface="Trebuchet MS"/>
                <a:ea typeface="Trebuchet MS"/>
                <a:cs typeface="Trebuchet MS"/>
                <a:sym typeface="Trebuchet MS"/>
              </a:rPr>
              <a:t>Define values</a:t>
            </a:r>
            <a:r>
              <a:rPr lang="en" sz="1800">
                <a:latin typeface="Trebuchet MS"/>
                <a:ea typeface="Trebuchet MS"/>
                <a:cs typeface="Trebuchet MS"/>
                <a:sym typeface="Trebuchet MS"/>
              </a:rPr>
              <a:t>-</a:t>
            </a:r>
            <a:r>
              <a:rPr lang="en" sz="1800">
                <a:latin typeface="Trebuchet MS"/>
                <a:ea typeface="Trebuchet MS"/>
                <a:cs typeface="Trebuchet MS"/>
                <a:sym typeface="Trebuchet MS"/>
              </a:rPr>
              <a:t>What’s our purpose? What do we do well? </a:t>
            </a:r>
            <a:endParaRPr sz="1800">
              <a:latin typeface="Trebuchet MS"/>
              <a:ea typeface="Trebuchet MS"/>
              <a:cs typeface="Trebuchet MS"/>
              <a:sym typeface="Trebuchet MS"/>
            </a:endParaRPr>
          </a:p>
          <a:p>
            <a:pPr indent="-342900" lvl="0" marL="457200" rtl="0" algn="l">
              <a:lnSpc>
                <a:spcPct val="115000"/>
              </a:lnSpc>
              <a:spcBef>
                <a:spcPts val="0"/>
              </a:spcBef>
              <a:spcAft>
                <a:spcPts val="0"/>
              </a:spcAft>
              <a:buSzPts val="1800"/>
              <a:buFont typeface="Trebuchet MS"/>
              <a:buChar char="●"/>
            </a:pPr>
            <a:r>
              <a:rPr b="1" lang="en" sz="1800">
                <a:latin typeface="Trebuchet MS"/>
                <a:ea typeface="Trebuchet MS"/>
                <a:cs typeface="Trebuchet MS"/>
                <a:sym typeface="Trebuchet MS"/>
              </a:rPr>
              <a:t>Define vision</a:t>
            </a:r>
            <a:r>
              <a:rPr lang="en" sz="1800">
                <a:latin typeface="Trebuchet MS"/>
                <a:ea typeface="Trebuchet MS"/>
                <a:cs typeface="Trebuchet MS"/>
                <a:sym typeface="Trebuchet MS"/>
              </a:rPr>
              <a:t>-Where do we want to go in COVID-19 recovery-exactly? </a:t>
            </a:r>
            <a:endParaRPr sz="1800">
              <a:latin typeface="Trebuchet MS"/>
              <a:ea typeface="Trebuchet MS"/>
              <a:cs typeface="Trebuchet MS"/>
              <a:sym typeface="Trebuchet MS"/>
            </a:endParaRPr>
          </a:p>
          <a:p>
            <a:pPr indent="-342900" lvl="1" marL="914400" rtl="0" algn="l">
              <a:lnSpc>
                <a:spcPct val="115000"/>
              </a:lnSpc>
              <a:spcBef>
                <a:spcPts val="0"/>
              </a:spcBef>
              <a:spcAft>
                <a:spcPts val="0"/>
              </a:spcAft>
              <a:buSzPts val="1800"/>
              <a:buFont typeface="Trebuchet MS"/>
              <a:buChar char="○"/>
            </a:pPr>
            <a:r>
              <a:rPr lang="en" sz="1800">
                <a:latin typeface="Trebuchet MS"/>
                <a:ea typeface="Trebuchet MS"/>
                <a:cs typeface="Trebuchet MS"/>
                <a:sym typeface="Trebuchet MS"/>
              </a:rPr>
              <a:t>What will our community look like when the pandemic is over? </a:t>
            </a:r>
            <a:endParaRPr sz="1800">
              <a:latin typeface="Trebuchet MS"/>
              <a:ea typeface="Trebuchet MS"/>
              <a:cs typeface="Trebuchet MS"/>
              <a:sym typeface="Trebuchet MS"/>
            </a:endParaRPr>
          </a:p>
          <a:p>
            <a:pPr indent="-342900" lvl="1" marL="914400" rtl="0" algn="l">
              <a:lnSpc>
                <a:spcPct val="115000"/>
              </a:lnSpc>
              <a:spcBef>
                <a:spcPts val="0"/>
              </a:spcBef>
              <a:spcAft>
                <a:spcPts val="0"/>
              </a:spcAft>
              <a:buSzPts val="1800"/>
              <a:buFont typeface="Trebuchet MS"/>
              <a:buChar char="○"/>
            </a:pPr>
            <a:r>
              <a:rPr lang="en" sz="1800">
                <a:latin typeface="Trebuchet MS"/>
                <a:ea typeface="Trebuchet MS"/>
                <a:cs typeface="Trebuchet MS"/>
                <a:sym typeface="Trebuchet MS"/>
              </a:rPr>
              <a:t>Don’t be bound by convention and think your vision needs to be one sentence. Maybe it’s a set of phrases. Maybe it’s a few sentences. </a:t>
            </a:r>
            <a:endParaRPr sz="1800">
              <a:latin typeface="Trebuchet MS"/>
              <a:ea typeface="Trebuchet MS"/>
              <a:cs typeface="Trebuchet MS"/>
              <a:sym typeface="Trebuchet MS"/>
            </a:endParaRPr>
          </a:p>
          <a:p>
            <a:pPr indent="-342900" lvl="1" marL="914400" rtl="0" algn="l">
              <a:lnSpc>
                <a:spcPct val="115000"/>
              </a:lnSpc>
              <a:spcBef>
                <a:spcPts val="0"/>
              </a:spcBef>
              <a:spcAft>
                <a:spcPts val="0"/>
              </a:spcAft>
              <a:buSzPts val="1800"/>
              <a:buFont typeface="Trebuchet MS"/>
              <a:buChar char="○"/>
            </a:pPr>
            <a:r>
              <a:rPr lang="en" sz="1800">
                <a:latin typeface="Trebuchet MS"/>
                <a:ea typeface="Trebuchet MS"/>
                <a:cs typeface="Trebuchet MS"/>
                <a:sym typeface="Trebuchet MS"/>
              </a:rPr>
              <a:t>Get specific in your vision. </a:t>
            </a:r>
            <a:r>
              <a:rPr lang="en" sz="1800">
                <a:latin typeface="Trebuchet MS"/>
                <a:ea typeface="Trebuchet MS"/>
                <a:cs typeface="Trebuchet MS"/>
                <a:sym typeface="Trebuchet MS"/>
              </a:rPr>
              <a:t>It needs to be descriptive enough that it’s something that can be attained.  </a:t>
            </a:r>
            <a:endParaRPr sz="1800">
              <a:latin typeface="Trebuchet MS"/>
              <a:ea typeface="Trebuchet MS"/>
              <a:cs typeface="Trebuchet MS"/>
              <a:sym typeface="Trebuchet MS"/>
            </a:endParaRPr>
          </a:p>
          <a:p>
            <a:pPr indent="0" lvl="0" marL="0" rtl="0" algn="l">
              <a:lnSpc>
                <a:spcPct val="115000"/>
              </a:lnSpc>
              <a:spcBef>
                <a:spcPts val="0"/>
              </a:spcBef>
              <a:spcAft>
                <a:spcPts val="0"/>
              </a:spcAft>
              <a:buNone/>
            </a:pPr>
            <a:r>
              <a:rPr lang="en" sz="1900">
                <a:latin typeface="Trebuchet MS"/>
                <a:ea typeface="Trebuchet MS"/>
                <a:cs typeface="Trebuchet MS"/>
                <a:sym typeface="Trebuchet MS"/>
              </a:rPr>
              <a:t> </a:t>
            </a:r>
            <a:endParaRPr sz="1900">
              <a:latin typeface="Trebuchet MS"/>
              <a:ea typeface="Trebuchet MS"/>
              <a:cs typeface="Trebuchet MS"/>
              <a:sym typeface="Trebuchet MS"/>
            </a:endParaRPr>
          </a:p>
          <a:p>
            <a:pPr indent="0" lvl="0" marL="0" rtl="0" algn="l">
              <a:lnSpc>
                <a:spcPct val="115000"/>
              </a:lnSpc>
              <a:spcBef>
                <a:spcPts val="0"/>
              </a:spcBef>
              <a:spcAft>
                <a:spcPts val="0"/>
              </a:spcAft>
              <a:buNone/>
            </a:pPr>
            <a:r>
              <a:rPr lang="en" sz="1600">
                <a:latin typeface="Trebuchet MS"/>
                <a:ea typeface="Trebuchet MS"/>
                <a:cs typeface="Trebuchet MS"/>
                <a:sym typeface="Trebuchet MS"/>
              </a:rPr>
              <a:t>*</a:t>
            </a:r>
            <a:r>
              <a:rPr b="1" lang="en" sz="1600">
                <a:latin typeface="Trebuchet MS"/>
                <a:ea typeface="Trebuchet MS"/>
                <a:cs typeface="Trebuchet MS"/>
                <a:sym typeface="Trebuchet MS"/>
              </a:rPr>
              <a:t>Pro tip-don’t bog yourself down too much in developing perfect vision statements and strategies. Be intentional, simple, and swift.</a:t>
            </a:r>
            <a:r>
              <a:rPr lang="en" sz="2100">
                <a:latin typeface="Trebuchet MS"/>
                <a:ea typeface="Trebuchet MS"/>
                <a:cs typeface="Trebuchet MS"/>
                <a:sym typeface="Trebuchet MS"/>
              </a:rPr>
              <a:t> </a:t>
            </a:r>
            <a:endParaRPr sz="2100">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700">
              <a:solidFill>
                <a:srgbClr val="0000FF"/>
              </a:solidFill>
              <a:latin typeface="Trebuchet MS"/>
              <a:ea typeface="Trebuchet MS"/>
              <a:cs typeface="Trebuchet MS"/>
              <a:sym typeface="Trebuchet MS"/>
            </a:endParaRPr>
          </a:p>
          <a:p>
            <a:pPr indent="0" lvl="0" marL="457200" rtl="0" algn="l">
              <a:lnSpc>
                <a:spcPct val="115000"/>
              </a:lnSpc>
              <a:spcBef>
                <a:spcPts val="0"/>
              </a:spcBef>
              <a:spcAft>
                <a:spcPts val="0"/>
              </a:spcAft>
              <a:buNone/>
            </a:pPr>
            <a:r>
              <a:t/>
            </a:r>
            <a:endParaRPr/>
          </a:p>
        </p:txBody>
      </p:sp>
      <p:sp>
        <p:nvSpPr>
          <p:cNvPr id="215" name="Google Shape;215;p38"/>
          <p:cNvSpPr txBox="1"/>
          <p:nvPr>
            <p:ph idx="2" type="body"/>
          </p:nvPr>
        </p:nvSpPr>
        <p:spPr>
          <a:xfrm>
            <a:off x="89950" y="0"/>
            <a:ext cx="8841600" cy="4554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Where to start: Values and vision </a:t>
            </a:r>
            <a:endParaRPr b="1" sz="2400">
              <a:solidFill>
                <a:srgbClr val="3D85C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9"/>
          <p:cNvSpPr txBox="1"/>
          <p:nvPr/>
        </p:nvSpPr>
        <p:spPr>
          <a:xfrm>
            <a:off x="0" y="333000"/>
            <a:ext cx="8612700" cy="18417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Font typeface="Trebuchet MS"/>
              <a:buChar char="●"/>
            </a:pPr>
            <a:r>
              <a:rPr b="1" lang="en" sz="1500">
                <a:latin typeface="Trebuchet MS"/>
                <a:ea typeface="Trebuchet MS"/>
                <a:cs typeface="Trebuchet MS"/>
                <a:sym typeface="Trebuchet MS"/>
              </a:rPr>
              <a:t>What has or has not been working in local government approach? What should you keep doing? What should you stop doing? </a:t>
            </a:r>
            <a:endParaRPr b="1"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What services/practices were suspended during COVID-19 response?  Are these reimplemented going forward?</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What changes to services, fees, programs, staff organization were made in response to COVID-19 that should remain going forward?</a:t>
            </a:r>
            <a:endParaRPr sz="1500">
              <a:latin typeface="Trebuchet MS"/>
              <a:ea typeface="Trebuchet MS"/>
              <a:cs typeface="Trebuchet MS"/>
              <a:sym typeface="Trebuchet MS"/>
            </a:endParaRPr>
          </a:p>
          <a:p>
            <a:pPr indent="-323850" lvl="0" marL="457200" rtl="0" algn="l">
              <a:lnSpc>
                <a:spcPct val="115000"/>
              </a:lnSpc>
              <a:spcBef>
                <a:spcPts val="0"/>
              </a:spcBef>
              <a:spcAft>
                <a:spcPts val="0"/>
              </a:spcAft>
              <a:buSzPts val="1500"/>
              <a:buFont typeface="Trebuchet MS"/>
              <a:buChar char="●"/>
            </a:pPr>
            <a:r>
              <a:rPr b="1" lang="en" sz="1500">
                <a:latin typeface="Trebuchet MS"/>
                <a:ea typeface="Trebuchet MS"/>
                <a:cs typeface="Trebuchet MS"/>
                <a:sym typeface="Trebuchet MS"/>
              </a:rPr>
              <a:t>Create a plan to communicate and engage with stakeholders</a:t>
            </a:r>
            <a:endParaRPr b="1"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Identify potentially affected interests as your starting point</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Are stakeholders getting the information they need from local government? What’s working? What’s falling through the cracks?</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Is your organization getting the information it needs?  From the community, stakeholders, business community, other local governments, the State? If not, what mechanisms or relationships do you need to put in place to do so? </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What new or existing partnerships have been created or improved?  Is there a role for these partnerships going forward, beyond COVID-19, that will help with better and more effective government? </a:t>
            </a:r>
            <a:endParaRPr sz="1500">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200">
              <a:latin typeface="Trebuchet MS"/>
              <a:ea typeface="Trebuchet MS"/>
              <a:cs typeface="Trebuchet MS"/>
              <a:sym typeface="Trebuchet MS"/>
            </a:endParaRPr>
          </a:p>
          <a:p>
            <a:pPr indent="0" lvl="0" marL="457200" rtl="0" algn="l">
              <a:spcBef>
                <a:spcPts val="0"/>
              </a:spcBef>
              <a:spcAft>
                <a:spcPts val="0"/>
              </a:spcAft>
              <a:buNone/>
            </a:pPr>
            <a:r>
              <a:t/>
            </a:r>
            <a:endParaRPr sz="400">
              <a:solidFill>
                <a:schemeClr val="accent1"/>
              </a:solidFill>
              <a:latin typeface="Trebuchet MS"/>
              <a:ea typeface="Trebuchet MS"/>
              <a:cs typeface="Trebuchet MS"/>
              <a:sym typeface="Trebuchet MS"/>
            </a:endParaRPr>
          </a:p>
          <a:p>
            <a:pPr indent="0" lvl="0" marL="457200" rtl="0" algn="l">
              <a:spcBef>
                <a:spcPts val="0"/>
              </a:spcBef>
              <a:spcAft>
                <a:spcPts val="0"/>
              </a:spcAft>
              <a:buNone/>
            </a:pPr>
            <a:r>
              <a:t/>
            </a:r>
            <a:endParaRPr sz="1200">
              <a:latin typeface="Trebuchet MS"/>
              <a:ea typeface="Trebuchet MS"/>
              <a:cs typeface="Trebuchet MS"/>
              <a:sym typeface="Trebuchet MS"/>
            </a:endParaRPr>
          </a:p>
        </p:txBody>
      </p:sp>
      <p:sp>
        <p:nvSpPr>
          <p:cNvPr id="221" name="Google Shape;221;p39"/>
          <p:cNvSpPr txBox="1"/>
          <p:nvPr>
            <p:ph idx="2" type="body"/>
          </p:nvPr>
        </p:nvSpPr>
        <p:spPr>
          <a:xfrm>
            <a:off x="151200" y="30600"/>
            <a:ext cx="8841600" cy="455400"/>
          </a:xfrm>
          <a:prstGeom prst="rect">
            <a:avLst/>
          </a:prstGeom>
          <a:noFill/>
          <a:ln>
            <a:noFill/>
          </a:ln>
        </p:spPr>
        <p:txBody>
          <a:bodyPr anchorCtr="0" anchor="t" bIns="29450" lIns="58925" spcFirstLastPara="1" rIns="58925" wrap="square" tIns="29450">
            <a:noAutofit/>
          </a:bodyPr>
          <a:lstStyle/>
          <a:p>
            <a:pPr indent="-215900" lvl="0" marL="215900" rtl="0" algn="l">
              <a:spcBef>
                <a:spcPts val="0"/>
              </a:spcBef>
              <a:spcAft>
                <a:spcPts val="0"/>
              </a:spcAft>
              <a:buNone/>
            </a:pPr>
            <a:r>
              <a:rPr b="1" lang="en" sz="2400">
                <a:solidFill>
                  <a:srgbClr val="3D85C6"/>
                </a:solidFill>
              </a:rPr>
              <a:t>Other initial questions to ask </a:t>
            </a:r>
            <a:r>
              <a:rPr b="1" lang="en" sz="2400">
                <a:solidFill>
                  <a:srgbClr val="3D85C6"/>
                </a:solidFill>
              </a:rPr>
              <a:t> </a:t>
            </a:r>
            <a:endParaRPr b="1" sz="2400">
              <a:solidFill>
                <a:srgbClr val="3D85C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0"/>
          <p:cNvSpPr txBox="1"/>
          <p:nvPr/>
        </p:nvSpPr>
        <p:spPr>
          <a:xfrm>
            <a:off x="0" y="455475"/>
            <a:ext cx="8612700" cy="326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highlight>
                  <a:srgbClr val="FFFFFF"/>
                </a:highlight>
                <a:latin typeface="Trebuchet MS"/>
                <a:ea typeface="Trebuchet MS"/>
                <a:cs typeface="Trebuchet MS"/>
                <a:sym typeface="Trebuchet MS"/>
              </a:rPr>
              <a:t>Some examples of opportunities: </a:t>
            </a:r>
            <a:endParaRPr sz="1700">
              <a:highlight>
                <a:srgbClr val="FFFFFF"/>
              </a:highlight>
              <a:latin typeface="Trebuchet MS"/>
              <a:ea typeface="Trebuchet MS"/>
              <a:cs typeface="Trebuchet MS"/>
              <a:sym typeface="Trebuchet MS"/>
            </a:endParaRPr>
          </a:p>
          <a:p>
            <a:pPr indent="-323850" lvl="0" marL="457200" rtl="0" algn="l">
              <a:lnSpc>
                <a:spcPct val="115000"/>
              </a:lnSpc>
              <a:spcBef>
                <a:spcPts val="0"/>
              </a:spcBef>
              <a:spcAft>
                <a:spcPts val="0"/>
              </a:spcAft>
              <a:buSzPts val="1500"/>
              <a:buFont typeface="Trebuchet MS"/>
              <a:buChar char="●"/>
            </a:pPr>
            <a:r>
              <a:rPr b="1" lang="en" sz="1500">
                <a:latin typeface="Trebuchet MS"/>
                <a:ea typeface="Trebuchet MS"/>
                <a:cs typeface="Trebuchet MS"/>
                <a:sym typeface="Trebuchet MS"/>
              </a:rPr>
              <a:t>Government becomes more nimble and connected</a:t>
            </a:r>
            <a:endParaRPr b="1"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Maintain cultures of rapid experimentation and innovation </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Consider what red tape was removed during response that should not be put back in place </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Communities in corridors with intertwined economies create the mechanism for continued collaboration </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Local government and business community partner to help drive economic recovery </a:t>
            </a:r>
            <a:endParaRPr sz="1500">
              <a:latin typeface="Trebuchet MS"/>
              <a:ea typeface="Trebuchet MS"/>
              <a:cs typeface="Trebuchet MS"/>
              <a:sym typeface="Trebuchet MS"/>
            </a:endParaRPr>
          </a:p>
          <a:p>
            <a:pPr indent="-323850" lvl="0" marL="457200" rtl="0" algn="l">
              <a:lnSpc>
                <a:spcPct val="115000"/>
              </a:lnSpc>
              <a:spcBef>
                <a:spcPts val="0"/>
              </a:spcBef>
              <a:spcAft>
                <a:spcPts val="0"/>
              </a:spcAft>
              <a:buSzPts val="1500"/>
              <a:buFont typeface="Trebuchet MS"/>
              <a:buChar char="●"/>
            </a:pPr>
            <a:r>
              <a:rPr b="1" lang="en" sz="1500">
                <a:latin typeface="Trebuchet MS"/>
                <a:ea typeface="Trebuchet MS"/>
                <a:cs typeface="Trebuchet MS"/>
                <a:sym typeface="Trebuchet MS"/>
              </a:rPr>
              <a:t>Capitalizing</a:t>
            </a:r>
            <a:r>
              <a:rPr b="1" lang="en" sz="1500">
                <a:latin typeface="Trebuchet MS"/>
                <a:ea typeface="Trebuchet MS"/>
                <a:cs typeface="Trebuchet MS"/>
                <a:sym typeface="Trebuchet MS"/>
              </a:rPr>
              <a:t> on community assets and strengths </a:t>
            </a:r>
            <a:endParaRPr b="1"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Identify community strengths and assets that might aid in recovery</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Identify</a:t>
            </a:r>
            <a:r>
              <a:rPr lang="en" sz="1500">
                <a:latin typeface="Trebuchet MS"/>
                <a:ea typeface="Trebuchet MS"/>
                <a:cs typeface="Trebuchet MS"/>
                <a:sym typeface="Trebuchet MS"/>
              </a:rPr>
              <a:t> areas </a:t>
            </a:r>
            <a:r>
              <a:rPr lang="en" sz="1500">
                <a:latin typeface="Trebuchet MS"/>
                <a:ea typeface="Trebuchet MS"/>
                <a:cs typeface="Trebuchet MS"/>
                <a:sym typeface="Trebuchet MS"/>
              </a:rPr>
              <a:t>entrepreneurs, small businesses, and creatives may provide recovery resources/skills</a:t>
            </a:r>
            <a:endParaRPr sz="1500">
              <a:latin typeface="Trebuchet MS"/>
              <a:ea typeface="Trebuchet MS"/>
              <a:cs typeface="Trebuchet MS"/>
              <a:sym typeface="Trebuchet MS"/>
            </a:endParaRPr>
          </a:p>
          <a:p>
            <a:pPr indent="-323850" lvl="0" marL="457200" rtl="0" algn="l">
              <a:lnSpc>
                <a:spcPct val="115000"/>
              </a:lnSpc>
              <a:spcBef>
                <a:spcPts val="0"/>
              </a:spcBef>
              <a:spcAft>
                <a:spcPts val="0"/>
              </a:spcAft>
              <a:buSzPts val="1500"/>
              <a:buFont typeface="Trebuchet MS"/>
              <a:buChar char="●"/>
            </a:pPr>
            <a:r>
              <a:rPr b="1" lang="en" sz="1500">
                <a:latin typeface="Trebuchet MS"/>
                <a:ea typeface="Trebuchet MS"/>
                <a:cs typeface="Trebuchet MS"/>
                <a:sym typeface="Trebuchet MS"/>
              </a:rPr>
              <a:t>Economic diversification </a:t>
            </a:r>
            <a:endParaRPr sz="1500">
              <a:latin typeface="Trebuchet MS"/>
              <a:ea typeface="Trebuchet MS"/>
              <a:cs typeface="Trebuchet MS"/>
              <a:sym typeface="Trebuchet MS"/>
            </a:endParaRPr>
          </a:p>
          <a:p>
            <a:pPr indent="-323850" lvl="1" marL="914400" rtl="0" algn="l">
              <a:lnSpc>
                <a:spcPct val="115000"/>
              </a:lnSpc>
              <a:spcBef>
                <a:spcPts val="0"/>
              </a:spcBef>
              <a:spcAft>
                <a:spcPts val="0"/>
              </a:spcAft>
              <a:buSzPts val="1500"/>
              <a:buFont typeface="Trebuchet MS"/>
              <a:buChar char="○"/>
            </a:pPr>
            <a:r>
              <a:rPr lang="en" sz="1500">
                <a:latin typeface="Trebuchet MS"/>
                <a:ea typeface="Trebuchet MS"/>
                <a:cs typeface="Trebuchet MS"/>
                <a:sym typeface="Trebuchet MS"/>
              </a:rPr>
              <a:t>Market to location independent workforce, build on remote work momentum </a:t>
            </a:r>
            <a:endParaRPr sz="1500">
              <a:latin typeface="Trebuchet MS"/>
              <a:ea typeface="Trebuchet MS"/>
              <a:cs typeface="Trebuchet MS"/>
              <a:sym typeface="Trebuchet MS"/>
            </a:endParaRPr>
          </a:p>
          <a:p>
            <a:pPr indent="-311150" lvl="1" marL="914400" rtl="0" algn="l">
              <a:lnSpc>
                <a:spcPct val="115000"/>
              </a:lnSpc>
              <a:spcBef>
                <a:spcPts val="0"/>
              </a:spcBef>
              <a:spcAft>
                <a:spcPts val="0"/>
              </a:spcAft>
              <a:buSzPts val="1300"/>
              <a:buChar char="○"/>
            </a:pPr>
            <a:r>
              <a:rPr lang="en" sz="1500">
                <a:latin typeface="Trebuchet MS"/>
                <a:ea typeface="Trebuchet MS"/>
                <a:cs typeface="Trebuchet MS"/>
                <a:sym typeface="Trebuchet MS"/>
              </a:rPr>
              <a:t>Identify potential market trends to think about future industry attraction opportunities</a:t>
            </a:r>
            <a:r>
              <a:rPr lang="en">
                <a:latin typeface="Trebuchet MS"/>
                <a:ea typeface="Trebuchet MS"/>
                <a:cs typeface="Trebuchet MS"/>
                <a:sym typeface="Trebuchet MS"/>
              </a:rPr>
              <a:t> </a:t>
            </a:r>
            <a:endParaRPr>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300">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500">
              <a:latin typeface="Trebuchet MS"/>
              <a:ea typeface="Trebuchet MS"/>
              <a:cs typeface="Trebuchet MS"/>
              <a:sym typeface="Trebuchet MS"/>
            </a:endParaRPr>
          </a:p>
          <a:p>
            <a:pPr indent="0" lvl="0" marL="457200" rtl="0" algn="l">
              <a:lnSpc>
                <a:spcPct val="115000"/>
              </a:lnSpc>
              <a:spcBef>
                <a:spcPts val="0"/>
              </a:spcBef>
              <a:spcAft>
                <a:spcPts val="0"/>
              </a:spcAft>
              <a:buNone/>
            </a:pPr>
            <a:r>
              <a:t/>
            </a:r>
            <a:endParaRPr sz="1200">
              <a:latin typeface="Trebuchet MS"/>
              <a:ea typeface="Trebuchet MS"/>
              <a:cs typeface="Trebuchet MS"/>
              <a:sym typeface="Trebuchet MS"/>
            </a:endParaRPr>
          </a:p>
        </p:txBody>
      </p:sp>
      <p:sp>
        <p:nvSpPr>
          <p:cNvPr id="227" name="Google Shape;227;p40"/>
          <p:cNvSpPr txBox="1"/>
          <p:nvPr>
            <p:ph idx="2" type="body"/>
          </p:nvPr>
        </p:nvSpPr>
        <p:spPr>
          <a:xfrm>
            <a:off x="188025" y="0"/>
            <a:ext cx="8841600" cy="455400"/>
          </a:xfrm>
          <a:prstGeom prst="rect">
            <a:avLst/>
          </a:prstGeom>
          <a:noFill/>
          <a:ln>
            <a:noFill/>
          </a:ln>
        </p:spPr>
        <p:txBody>
          <a:bodyPr anchorCtr="0" anchor="t" bIns="29450" lIns="58925" spcFirstLastPara="1" rIns="58925" wrap="square" tIns="29450">
            <a:noAutofit/>
          </a:bodyPr>
          <a:lstStyle/>
          <a:p>
            <a:pPr indent="0" lvl="0" marL="0" rtl="0" algn="l">
              <a:spcBef>
                <a:spcPts val="0"/>
              </a:spcBef>
              <a:spcAft>
                <a:spcPts val="0"/>
              </a:spcAft>
              <a:buNone/>
            </a:pPr>
            <a:r>
              <a:rPr b="1" lang="en" sz="2400">
                <a:solidFill>
                  <a:srgbClr val="3D85C6"/>
                </a:solidFill>
              </a:rPr>
              <a:t>Pause to define opportunities </a:t>
            </a:r>
            <a:r>
              <a:rPr b="1" lang="en" sz="2400">
                <a:solidFill>
                  <a:srgbClr val="3D85C6"/>
                </a:solidFill>
              </a:rPr>
              <a:t> </a:t>
            </a:r>
            <a:endParaRPr b="1" sz="2400">
              <a:solidFill>
                <a:srgbClr val="3D85C6"/>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7">
      <a:dk1>
        <a:srgbClr val="FFFFFF"/>
      </a:dk1>
      <a:lt1>
        <a:srgbClr val="FFFFFF"/>
      </a:lt1>
      <a:dk2>
        <a:srgbClr val="DCDEE0"/>
      </a:dk2>
      <a:lt2>
        <a:srgbClr val="53585F"/>
      </a:lt2>
      <a:accent1>
        <a:srgbClr val="003366"/>
      </a:accent1>
      <a:accent2>
        <a:srgbClr val="FDB81C"/>
      </a:accent2>
      <a:accent3>
        <a:srgbClr val="4DC1DF"/>
      </a:accent3>
      <a:accent4>
        <a:srgbClr val="B5B6B8"/>
      </a:accent4>
      <a:accent5>
        <a:srgbClr val="D22630"/>
      </a:accent5>
      <a:accent6>
        <a:srgbClr val="606F76"/>
      </a:accent6>
      <a:hlink>
        <a:srgbClr val="FFB81C"/>
      </a:hlink>
      <a:folHlink>
        <a:srgbClr val="4DC1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